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3" r:id="rId2"/>
    <p:sldMasterId id="2147483701" r:id="rId3"/>
    <p:sldMasterId id="2147483705" r:id="rId4"/>
    <p:sldMasterId id="2147483710" r:id="rId5"/>
    <p:sldMasterId id="2147483741" r:id="rId6"/>
  </p:sldMasterIdLst>
  <p:notesMasterIdLst>
    <p:notesMasterId r:id="rId35"/>
  </p:notesMasterIdLst>
  <p:handoutMasterIdLst>
    <p:handoutMasterId r:id="rId36"/>
  </p:handoutMasterIdLst>
  <p:sldIdLst>
    <p:sldId id="266" r:id="rId7"/>
    <p:sldId id="655" r:id="rId8"/>
    <p:sldId id="584" r:id="rId9"/>
    <p:sldId id="654" r:id="rId10"/>
    <p:sldId id="656" r:id="rId11"/>
    <p:sldId id="574" r:id="rId12"/>
    <p:sldId id="630" r:id="rId13"/>
    <p:sldId id="581" r:id="rId14"/>
    <p:sldId id="657" r:id="rId15"/>
    <p:sldId id="590" r:id="rId16"/>
    <p:sldId id="631" r:id="rId17"/>
    <p:sldId id="604" r:id="rId18"/>
    <p:sldId id="608" r:id="rId19"/>
    <p:sldId id="553" r:id="rId20"/>
    <p:sldId id="607" r:id="rId21"/>
    <p:sldId id="632" r:id="rId22"/>
    <p:sldId id="611" r:id="rId23"/>
    <p:sldId id="612" r:id="rId24"/>
    <p:sldId id="629" r:id="rId25"/>
    <p:sldId id="633" r:id="rId26"/>
    <p:sldId id="637" r:id="rId27"/>
    <p:sldId id="599" r:id="rId28"/>
    <p:sldId id="638" r:id="rId29"/>
    <p:sldId id="639" r:id="rId30"/>
    <p:sldId id="640" r:id="rId31"/>
    <p:sldId id="653" r:id="rId32"/>
    <p:sldId id="642" r:id="rId33"/>
    <p:sldId id="509" r:id="rId34"/>
  </p:sldIdLst>
  <p:sldSz cx="9144000" cy="5143500" type="screen16x9"/>
  <p:notesSz cx="68119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A78E0CF-A462-4FA3-AE60-E2B27CEAA98D}">
          <p14:sldIdLst>
            <p14:sldId id="266"/>
            <p14:sldId id="655"/>
            <p14:sldId id="584"/>
            <p14:sldId id="654"/>
            <p14:sldId id="656"/>
            <p14:sldId id="574"/>
            <p14:sldId id="630"/>
            <p14:sldId id="581"/>
            <p14:sldId id="657"/>
            <p14:sldId id="590"/>
            <p14:sldId id="631"/>
            <p14:sldId id="604"/>
            <p14:sldId id="608"/>
            <p14:sldId id="553"/>
            <p14:sldId id="607"/>
            <p14:sldId id="632"/>
            <p14:sldId id="611"/>
            <p14:sldId id="612"/>
            <p14:sldId id="629"/>
            <p14:sldId id="633"/>
            <p14:sldId id="637"/>
            <p14:sldId id="599"/>
            <p14:sldId id="638"/>
            <p14:sldId id="639"/>
            <p14:sldId id="640"/>
            <p14:sldId id="653"/>
            <p14:sldId id="642"/>
            <p14:sldId id="509"/>
          </p14:sldIdLst>
        </p14:section>
        <p14:section name="Untitled Section" id="{EF1F59B4-B6B4-470E-969A-1C8408E2762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A3C"/>
    <a:srgbClr val="DC9650"/>
    <a:srgbClr val="764718"/>
    <a:srgbClr val="E1E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102" y="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4039884260100791E-2"/>
          <c:y val="2.1331215129523923E-2"/>
          <c:w val="0.88351804420982394"/>
          <c:h val="0.90857869790466816"/>
        </c:manualLayout>
      </c:layout>
      <c:lineChart>
        <c:grouping val="standard"/>
        <c:varyColors val="0"/>
        <c:ser>
          <c:idx val="0"/>
          <c:order val="0"/>
          <c:tx>
            <c:strRef>
              <c:f>'[Maailman vienti ja bkt 2018-1.xlsx]Unctad'!$B$14</c:f>
              <c:strCache>
                <c:ptCount val="1"/>
                <c:pt idx="0">
                  <c:v>Maailman tavaravienti, % maailman bkt:stä</c:v>
                </c:pt>
              </c:strCache>
            </c:strRef>
          </c:tx>
          <c:spPr>
            <a:ln>
              <a:solidFill>
                <a:srgbClr val="2278F6"/>
              </a:solidFill>
            </a:ln>
          </c:spPr>
          <c:marker>
            <c:symbol val="none"/>
          </c:marker>
          <c:cat>
            <c:numRef>
              <c:f>'[Maailman vienti ja bkt 2018-1.xlsx]Unctad'!$C$11:$BG$11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'[Maailman vienti ja bkt 2018-1.xlsx]Unctad'!$C$14:$BG$14</c:f>
              <c:numCache>
                <c:formatCode>0.0</c:formatCode>
                <c:ptCount val="57"/>
                <c:pt idx="0">
                  <c:v>9.52956162230746</c:v>
                </c:pt>
                <c:pt idx="1">
                  <c:v>9.5787593476594495</c:v>
                </c:pt>
                <c:pt idx="2">
                  <c:v>9.3867952450254322</c:v>
                </c:pt>
                <c:pt idx="3">
                  <c:v>9.5384627142814544</c:v>
                </c:pt>
                <c:pt idx="4">
                  <c:v>9.7274023015378166</c:v>
                </c:pt>
                <c:pt idx="5">
                  <c:v>9.6743846731032264</c:v>
                </c:pt>
                <c:pt idx="6">
                  <c:v>9.7308896284743334</c:v>
                </c:pt>
                <c:pt idx="7">
                  <c:v>9.6601048409860972</c:v>
                </c:pt>
                <c:pt idx="8">
                  <c:v>9.9415322890596425</c:v>
                </c:pt>
                <c:pt idx="9">
                  <c:v>10.301457996912843</c:v>
                </c:pt>
                <c:pt idx="10">
                  <c:v>10.756404261967797</c:v>
                </c:pt>
                <c:pt idx="11">
                  <c:v>10.858448493222619</c:v>
                </c:pt>
                <c:pt idx="12">
                  <c:v>11.143343163346746</c:v>
                </c:pt>
                <c:pt idx="13">
                  <c:v>12.673327722057731</c:v>
                </c:pt>
                <c:pt idx="14">
                  <c:v>15.908174169534181</c:v>
                </c:pt>
                <c:pt idx="15">
                  <c:v>14.872414379054103</c:v>
                </c:pt>
                <c:pt idx="16">
                  <c:v>15.48421988754839</c:v>
                </c:pt>
                <c:pt idx="17">
                  <c:v>15.58227416422536</c:v>
                </c:pt>
                <c:pt idx="18">
                  <c:v>15.339051795569784</c:v>
                </c:pt>
                <c:pt idx="19">
                  <c:v>16.764488537718027</c:v>
                </c:pt>
                <c:pt idx="20">
                  <c:v>18.350266537157495</c:v>
                </c:pt>
                <c:pt idx="21">
                  <c:v>17.684102013541285</c:v>
                </c:pt>
                <c:pt idx="22">
                  <c:v>16.698384371434869</c:v>
                </c:pt>
                <c:pt idx="23">
                  <c:v>15.980401215541734</c:v>
                </c:pt>
                <c:pt idx="24">
                  <c:v>16.309665201555248</c:v>
                </c:pt>
                <c:pt idx="25">
                  <c:v>15.488365799755451</c:v>
                </c:pt>
                <c:pt idx="26">
                  <c:v>14.251630378979618</c:v>
                </c:pt>
                <c:pt idx="27">
                  <c:v>14.744034569003098</c:v>
                </c:pt>
                <c:pt idx="28">
                  <c:v>15.01781684949052</c:v>
                </c:pt>
                <c:pt idx="29">
                  <c:v>15.437920683583723</c:v>
                </c:pt>
                <c:pt idx="30">
                  <c:v>15.47100789816353</c:v>
                </c:pt>
                <c:pt idx="31">
                  <c:v>14.697533739494062</c:v>
                </c:pt>
                <c:pt idx="32">
                  <c:v>14.902994763849184</c:v>
                </c:pt>
                <c:pt idx="33">
                  <c:v>14.624767350015777</c:v>
                </c:pt>
                <c:pt idx="34">
                  <c:v>15.560322293247605</c:v>
                </c:pt>
                <c:pt idx="35">
                  <c:v>16.766448327016274</c:v>
                </c:pt>
                <c:pt idx="36">
                  <c:v>17.148652697550578</c:v>
                </c:pt>
                <c:pt idx="37">
                  <c:v>17.81280604512029</c:v>
                </c:pt>
                <c:pt idx="38">
                  <c:v>17.580919337669833</c:v>
                </c:pt>
                <c:pt idx="39">
                  <c:v>17.602808594840457</c:v>
                </c:pt>
                <c:pt idx="40">
                  <c:v>19.222453416155862</c:v>
                </c:pt>
                <c:pt idx="41">
                  <c:v>18.573383152057001</c:v>
                </c:pt>
                <c:pt idx="42">
                  <c:v>18.766002802069888</c:v>
                </c:pt>
                <c:pt idx="43">
                  <c:v>19.5145058080392</c:v>
                </c:pt>
                <c:pt idx="44">
                  <c:v>21.056513120115653</c:v>
                </c:pt>
                <c:pt idx="45">
                  <c:v>22.14365009539425</c:v>
                </c:pt>
                <c:pt idx="46">
                  <c:v>23.611772626708792</c:v>
                </c:pt>
                <c:pt idx="47">
                  <c:v>24.232672422826802</c:v>
                </c:pt>
                <c:pt idx="48">
                  <c:v>25.446586311526829</c:v>
                </c:pt>
                <c:pt idx="49">
                  <c:v>20.867746473630092</c:v>
                </c:pt>
                <c:pt idx="50">
                  <c:v>23.201041031274901</c:v>
                </c:pt>
                <c:pt idx="51">
                  <c:v>25.025929452230933</c:v>
                </c:pt>
                <c:pt idx="52">
                  <c:v>24.699557103686811</c:v>
                </c:pt>
                <c:pt idx="53">
                  <c:v>24.618955741124367</c:v>
                </c:pt>
                <c:pt idx="54">
                  <c:v>24.038152850202472</c:v>
                </c:pt>
                <c:pt idx="55">
                  <c:v>22.055078605305752</c:v>
                </c:pt>
                <c:pt idx="56">
                  <c:v>21.07729160978095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9E-4102-9D05-3D7F7686A0D7}"/>
            </c:ext>
          </c:extLst>
        </c:ser>
        <c:ser>
          <c:idx val="1"/>
          <c:order val="1"/>
          <c:tx>
            <c:strRef>
              <c:f>'[Maailman vienti ja bkt 2018-1.xlsx]Unctad'!$B$33</c:f>
              <c:strCache>
                <c:ptCount val="1"/>
                <c:pt idx="0">
                  <c:v>Maailman palveluvienti, % maailman bkt:stä</c:v>
                </c:pt>
              </c:strCache>
            </c:strRef>
          </c:tx>
          <c:marker>
            <c:symbol val="none"/>
          </c:marker>
          <c:val>
            <c:numRef>
              <c:f>'[Maailman vienti ja bkt 2018-1.xlsx]Unctad'!$C$33:$BG$33</c:f>
              <c:numCache>
                <c:formatCode>General</c:formatCode>
                <c:ptCount val="57"/>
                <c:pt idx="20" formatCode="0.0">
                  <c:v>3.9861383061067706</c:v>
                </c:pt>
                <c:pt idx="21" formatCode="0.0">
                  <c:v>3.6470870894655838</c:v>
                </c:pt>
                <c:pt idx="22" formatCode="0.0">
                  <c:v>3.4903849513691942</c:v>
                </c:pt>
                <c:pt idx="23" formatCode="0.0">
                  <c:v>3.4286529367956917</c:v>
                </c:pt>
                <c:pt idx="24" formatCode="0.0">
                  <c:v>3.4269607431416085</c:v>
                </c:pt>
                <c:pt idx="25" formatCode="0.0">
                  <c:v>3.4081863265155019</c:v>
                </c:pt>
                <c:pt idx="26" formatCode="0.0">
                  <c:v>3.8189305442353465</c:v>
                </c:pt>
                <c:pt idx="27" formatCode="0.0">
                  <c:v>3.8256403120358966</c:v>
                </c:pt>
                <c:pt idx="28" formatCode="0.0">
                  <c:v>3.7599547687099424</c:v>
                </c:pt>
                <c:pt idx="29" formatCode="0.0">
                  <c:v>3.6557484008217194</c:v>
                </c:pt>
                <c:pt idx="30" formatCode="0.0">
                  <c:v>4.1375465899009614</c:v>
                </c:pt>
                <c:pt idx="31" formatCode="0.0">
                  <c:v>3.8845306497757193</c:v>
                </c:pt>
                <c:pt idx="32" formatCode="0.0">
                  <c:v>4.0828528782946547</c:v>
                </c:pt>
                <c:pt idx="33" formatCode="0.0">
                  <c:v>3.9112235114038767</c:v>
                </c:pt>
                <c:pt idx="34" formatCode="0.0">
                  <c:v>4.1899460003080229</c:v>
                </c:pt>
                <c:pt idx="35" formatCode="0.0">
                  <c:v>4.4016187404926956</c:v>
                </c:pt>
                <c:pt idx="36" formatCode="0.0">
                  <c:v>4.2669245699523639</c:v>
                </c:pt>
                <c:pt idx="37" formatCode="0.0">
                  <c:v>4.3502168639379271</c:v>
                </c:pt>
                <c:pt idx="38" formatCode="0.0">
                  <c:v>4.4217046634685433</c:v>
                </c:pt>
                <c:pt idx="39" formatCode="0.0">
                  <c:v>4.5807462334735618</c:v>
                </c:pt>
                <c:pt idx="40" formatCode="0.0">
                  <c:v>4.6814547976419645</c:v>
                </c:pt>
                <c:pt idx="41" formatCode="0.0">
                  <c:v>4.543538645166719</c:v>
                </c:pt>
                <c:pt idx="42" formatCode="0.0">
                  <c:v>4.8990919167244131</c:v>
                </c:pt>
                <c:pt idx="43" formatCode="0.0">
                  <c:v>5.4757822824206031</c:v>
                </c:pt>
                <c:pt idx="44" formatCode="0.0">
                  <c:v>5.9195416366220899</c:v>
                </c:pt>
                <c:pt idx="45" formatCode="0.0">
                  <c:v>6.0598577346962283</c:v>
                </c:pt>
                <c:pt idx="46" formatCode="0.0">
                  <c:v>6.3142521640410791</c:v>
                </c:pt>
                <c:pt idx="47" formatCode="0.0">
                  <c:v>6.96733700458757</c:v>
                </c:pt>
                <c:pt idx="48" formatCode="0.0">
                  <c:v>6.9434349793550734</c:v>
                </c:pt>
                <c:pt idx="49" formatCode="0.0">
                  <c:v>5.6551649062509544</c:v>
                </c:pt>
                <c:pt idx="50" formatCode="0.0">
                  <c:v>6.5128430427870612</c:v>
                </c:pt>
                <c:pt idx="51" formatCode="0.0">
                  <c:v>6.6804355459533911</c:v>
                </c:pt>
                <c:pt idx="52" formatCode="0.0">
                  <c:v>6.1816846515221302</c:v>
                </c:pt>
                <c:pt idx="53" formatCode="0.0">
                  <c:v>6.4364847682539166</c:v>
                </c:pt>
                <c:pt idx="54" formatCode="0.0">
                  <c:v>6.6936908925976395</c:v>
                </c:pt>
                <c:pt idx="55" formatCode="0.0">
                  <c:v>6.1506101497431738</c:v>
                </c:pt>
                <c:pt idx="56" formatCode="0.0">
                  <c:v>6.5268153689825734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39E-4102-9D05-3D7F7686A0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8760320"/>
        <c:axId val="124335168"/>
      </c:lineChart>
      <c:catAx>
        <c:axId val="128760320"/>
        <c:scaling>
          <c:orientation val="minMax"/>
        </c:scaling>
        <c:delete val="0"/>
        <c:axPos val="b"/>
        <c:majorGridlines>
          <c:spPr>
            <a:ln w="3175">
              <a:prstDash val="sysDot"/>
            </a:ln>
          </c:spPr>
        </c:majorGridlines>
        <c:numFmt formatCode="General" sourceLinked="1"/>
        <c:majorTickMark val="cross"/>
        <c:minorTickMark val="none"/>
        <c:tickLblPos val="low"/>
        <c:crossAx val="12433516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24335168"/>
        <c:scaling>
          <c:orientation val="minMax"/>
          <c:max val="30"/>
        </c:scaling>
        <c:delete val="0"/>
        <c:axPos val="l"/>
        <c:majorGridlines>
          <c:spPr>
            <a:ln w="3175">
              <a:prstDash val="sysDot"/>
            </a:ln>
          </c:spPr>
        </c:majorGridlines>
        <c:numFmt formatCode="0" sourceLinked="0"/>
        <c:majorTickMark val="out"/>
        <c:minorTickMark val="none"/>
        <c:tickLblPos val="nextTo"/>
        <c:crossAx val="128760320"/>
        <c:crosses val="autoZero"/>
        <c:crossBetween val="midCat"/>
      </c:valAx>
      <c:spPr>
        <a:ln>
          <a:solidFill>
            <a:sysClr val="windowText" lastClr="000000">
              <a:tint val="75000"/>
              <a:shade val="95000"/>
              <a:satMod val="105000"/>
            </a:sysClr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809555745225739E-2"/>
          <c:y val="6.1511165577342042E-2"/>
          <c:w val="0.91789974574716704"/>
          <c:h val="0.80484150326797388"/>
        </c:manualLayout>
      </c:layout>
      <c:lineChart>
        <c:grouping val="standard"/>
        <c:varyColors val="0"/>
        <c:ser>
          <c:idx val="1"/>
          <c:order val="0"/>
          <c:tx>
            <c:strRef>
              <c:f>Sheet1!$A$1</c:f>
              <c:strCache>
                <c:ptCount val="1"/>
                <c:pt idx="0">
                  <c:v>Column1</c:v>
                </c:pt>
              </c:strCache>
            </c:strRef>
          </c:tx>
          <c:spPr>
            <a:ln w="38100">
              <a:solidFill>
                <a:srgbClr val="D88A3C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05/'11</c:v>
                </c:pt>
                <c:pt idx="1">
                  <c:v>10/'11</c:v>
                </c:pt>
                <c:pt idx="2">
                  <c:v>05/'12</c:v>
                </c:pt>
                <c:pt idx="3">
                  <c:v>10/'12</c:v>
                </c:pt>
                <c:pt idx="4">
                  <c:v>05/'13</c:v>
                </c:pt>
                <c:pt idx="5">
                  <c:v>10/'13</c:v>
                </c:pt>
                <c:pt idx="6">
                  <c:v>05/'14</c:v>
                </c:pt>
                <c:pt idx="7">
                  <c:v>10/'14</c:v>
                </c:pt>
                <c:pt idx="8">
                  <c:v>05/'15</c:v>
                </c:pt>
                <c:pt idx="9">
                  <c:v>10/'15</c:v>
                </c:pt>
                <c:pt idx="10">
                  <c:v>05/'16</c:v>
                </c:pt>
              </c:strCache>
            </c:strRef>
          </c:cat>
          <c:val>
            <c:numRef>
              <c:f>Sheet1!$A$2:$A$12</c:f>
              <c:numCache>
                <c:formatCode>General</c:formatCode>
                <c:ptCount val="11"/>
                <c:pt idx="0" formatCode="mmm\-yy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mmm\-yy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mmm\-yy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B9-401C-A7E5-A026E81D973C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Germany </c:v>
                </c:pt>
              </c:strCache>
            </c:strRef>
          </c:tx>
          <c:spPr>
            <a:ln w="38100">
              <a:solidFill>
                <a:srgbClr val="D88A3C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05/'11</c:v>
                </c:pt>
                <c:pt idx="1">
                  <c:v>10/'11</c:v>
                </c:pt>
                <c:pt idx="2">
                  <c:v>05/'12</c:v>
                </c:pt>
                <c:pt idx="3">
                  <c:v>10/'12</c:v>
                </c:pt>
                <c:pt idx="4">
                  <c:v>05/'13</c:v>
                </c:pt>
                <c:pt idx="5">
                  <c:v>10/'13</c:v>
                </c:pt>
                <c:pt idx="6">
                  <c:v>05/'14</c:v>
                </c:pt>
                <c:pt idx="7">
                  <c:v>10/'14</c:v>
                </c:pt>
                <c:pt idx="8">
                  <c:v>05/'15</c:v>
                </c:pt>
                <c:pt idx="9">
                  <c:v>10/'15</c:v>
                </c:pt>
                <c:pt idx="10">
                  <c:v>05/'16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100</c:v>
                </c:pt>
                <c:pt idx="1">
                  <c:v>101.01343908726099</c:v>
                </c:pt>
                <c:pt idx="2">
                  <c:v>100.85922789204055</c:v>
                </c:pt>
                <c:pt idx="3">
                  <c:v>100.93633348965078</c:v>
                </c:pt>
                <c:pt idx="4">
                  <c:v>102.59964553626047</c:v>
                </c:pt>
                <c:pt idx="5">
                  <c:v>102.68776621924358</c:v>
                </c:pt>
                <c:pt idx="6">
                  <c:v>102.37932675115096</c:v>
                </c:pt>
                <c:pt idx="7">
                  <c:v>102.52253993865025</c:v>
                </c:pt>
                <c:pt idx="8">
                  <c:v>102.18105521443896</c:v>
                </c:pt>
                <c:pt idx="9">
                  <c:v>102.45644942641292</c:v>
                </c:pt>
                <c:pt idx="10">
                  <c:v>102.93011517509886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B9-401C-A7E5-A026E81D973C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05/'11</c:v>
                </c:pt>
                <c:pt idx="1">
                  <c:v>10/'11</c:v>
                </c:pt>
                <c:pt idx="2">
                  <c:v>05/'12</c:v>
                </c:pt>
                <c:pt idx="3">
                  <c:v>10/'12</c:v>
                </c:pt>
                <c:pt idx="4">
                  <c:v>05/'13</c:v>
                </c:pt>
                <c:pt idx="5">
                  <c:v>10/'13</c:v>
                </c:pt>
                <c:pt idx="6">
                  <c:v>05/'14</c:v>
                </c:pt>
                <c:pt idx="7">
                  <c:v>10/'14</c:v>
                </c:pt>
                <c:pt idx="8">
                  <c:v>05/'15</c:v>
                </c:pt>
                <c:pt idx="9">
                  <c:v>10/'15</c:v>
                </c:pt>
                <c:pt idx="10">
                  <c:v>05/'16</c:v>
                </c:pt>
              </c:strCache>
            </c:strRef>
          </c:cat>
          <c:val>
            <c:numRef>
              <c:f>Sheet1!$C$2:$C$12</c:f>
              <c:numCache>
                <c:formatCode>0.00</c:formatCode>
                <c:ptCount val="11"/>
                <c:pt idx="0">
                  <c:v>100</c:v>
                </c:pt>
                <c:pt idx="1">
                  <c:v>99.770337858528123</c:v>
                </c:pt>
                <c:pt idx="2">
                  <c:v>101.29886700010208</c:v>
                </c:pt>
                <c:pt idx="3">
                  <c:v>102.34255384301316</c:v>
                </c:pt>
                <c:pt idx="4">
                  <c:v>103.15402674288048</c:v>
                </c:pt>
                <c:pt idx="5">
                  <c:v>103.17444115545575</c:v>
                </c:pt>
                <c:pt idx="6">
                  <c:v>103.90936000816576</c:v>
                </c:pt>
                <c:pt idx="7">
                  <c:v>103.58783301010513</c:v>
                </c:pt>
                <c:pt idx="8">
                  <c:v>104.12881494335001</c:v>
                </c:pt>
                <c:pt idx="9">
                  <c:v>105.36388690415433</c:v>
                </c:pt>
                <c:pt idx="10">
                  <c:v>105.10360314381954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FB9-401C-A7E5-A026E81D973C}"/>
            </c:ext>
          </c:extLst>
        </c:ser>
        <c:ser>
          <c:idx val="3"/>
          <c:order val="3"/>
          <c:tx>
            <c:strRef>
              <c:f>Sheet1!$D$1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rgbClr val="7ED1E6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05/'11</c:v>
                </c:pt>
                <c:pt idx="1">
                  <c:v>10/'11</c:v>
                </c:pt>
                <c:pt idx="2">
                  <c:v>05/'12</c:v>
                </c:pt>
                <c:pt idx="3">
                  <c:v>10/'12</c:v>
                </c:pt>
                <c:pt idx="4">
                  <c:v>05/'13</c:v>
                </c:pt>
                <c:pt idx="5">
                  <c:v>10/'13</c:v>
                </c:pt>
                <c:pt idx="6">
                  <c:v>05/'14</c:v>
                </c:pt>
                <c:pt idx="7">
                  <c:v>10/'14</c:v>
                </c:pt>
                <c:pt idx="8">
                  <c:v>05/'15</c:v>
                </c:pt>
                <c:pt idx="9">
                  <c:v>10/'15</c:v>
                </c:pt>
                <c:pt idx="10">
                  <c:v>05/'16</c:v>
                </c:pt>
              </c:strCache>
            </c:strRef>
          </c:cat>
          <c:val>
            <c:numRef>
              <c:f>Sheet1!$D$2:$D$12</c:f>
              <c:numCache>
                <c:formatCode>0.00</c:formatCode>
                <c:ptCount val="11"/>
                <c:pt idx="0">
                  <c:v>100</c:v>
                </c:pt>
                <c:pt idx="1">
                  <c:v>102.18426554650253</c:v>
                </c:pt>
                <c:pt idx="2">
                  <c:v>103.06364164197454</c:v>
                </c:pt>
                <c:pt idx="3">
                  <c:v>103.32451049608696</c:v>
                </c:pt>
                <c:pt idx="4">
                  <c:v>103.08054223649383</c:v>
                </c:pt>
                <c:pt idx="5">
                  <c:v>103.54449081507207</c:v>
                </c:pt>
                <c:pt idx="6">
                  <c:v>104.17308389509638</c:v>
                </c:pt>
                <c:pt idx="7">
                  <c:v>104.79690664602251</c:v>
                </c:pt>
                <c:pt idx="8">
                  <c:v>104.76828467143336</c:v>
                </c:pt>
                <c:pt idx="9">
                  <c:v>106.19434048155792</c:v>
                </c:pt>
                <c:pt idx="10">
                  <c:v>106.39537577926734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FB9-401C-A7E5-A026E81D973C}"/>
            </c:ext>
          </c:extLst>
        </c:ser>
        <c:ser>
          <c:idx val="4"/>
          <c:order val="4"/>
          <c:tx>
            <c:strRef>
              <c:f>Sheet1!$E$1</c:f>
              <c:strCache>
                <c:ptCount val="1"/>
                <c:pt idx="0">
                  <c:v>UK</c:v>
                </c:pt>
              </c:strCache>
            </c:strRef>
          </c:tx>
          <c:spPr>
            <a:ln w="38100">
              <a:solidFill>
                <a:srgbClr val="99CC00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05/'11</c:v>
                </c:pt>
                <c:pt idx="1">
                  <c:v>10/'11</c:v>
                </c:pt>
                <c:pt idx="2">
                  <c:v>05/'12</c:v>
                </c:pt>
                <c:pt idx="3">
                  <c:v>10/'12</c:v>
                </c:pt>
                <c:pt idx="4">
                  <c:v>05/'13</c:v>
                </c:pt>
                <c:pt idx="5">
                  <c:v>10/'13</c:v>
                </c:pt>
                <c:pt idx="6">
                  <c:v>05/'14</c:v>
                </c:pt>
                <c:pt idx="7">
                  <c:v>10/'14</c:v>
                </c:pt>
                <c:pt idx="8">
                  <c:v>05/'15</c:v>
                </c:pt>
                <c:pt idx="9">
                  <c:v>10/'15</c:v>
                </c:pt>
                <c:pt idx="10">
                  <c:v>05/'16</c:v>
                </c:pt>
              </c:strCache>
            </c:strRef>
          </c:cat>
          <c:val>
            <c:numRef>
              <c:f>Sheet1!$E$2:$E$12</c:f>
              <c:numCache>
                <c:formatCode>0.00</c:formatCode>
                <c:ptCount val="11"/>
                <c:pt idx="0">
                  <c:v>100</c:v>
                </c:pt>
                <c:pt idx="1">
                  <c:v>100.72929269490488</c:v>
                </c:pt>
                <c:pt idx="2">
                  <c:v>101.01651809751567</c:v>
                </c:pt>
                <c:pt idx="3">
                  <c:v>101.16909614166117</c:v>
                </c:pt>
                <c:pt idx="4">
                  <c:v>102.49161926954451</c:v>
                </c:pt>
                <c:pt idx="5">
                  <c:v>103.19791335182656</c:v>
                </c:pt>
                <c:pt idx="6">
                  <c:v>103.89710719128544</c:v>
                </c:pt>
                <c:pt idx="7">
                  <c:v>104.31218841574804</c:v>
                </c:pt>
                <c:pt idx="8">
                  <c:v>104.74772142660343</c:v>
                </c:pt>
                <c:pt idx="9">
                  <c:v>105.51678577152499</c:v>
                </c:pt>
                <c:pt idx="10">
                  <c:v>106.3145597939489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FB9-401C-A7E5-A026E81D973C}"/>
            </c:ext>
          </c:extLst>
        </c:ser>
        <c:ser>
          <c:idx val="5"/>
          <c:order val="5"/>
          <c:tx>
            <c:strRef>
              <c:f>Sheet1!$F$1</c:f>
              <c:strCache>
                <c:ptCount val="1"/>
                <c:pt idx="0">
                  <c:v>Netherlands</c:v>
                </c:pt>
              </c:strCache>
            </c:strRef>
          </c:tx>
          <c:spPr>
            <a:ln w="38100">
              <a:solidFill>
                <a:srgbClr val="31815D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05/'11</c:v>
                </c:pt>
                <c:pt idx="1">
                  <c:v>10/'11</c:v>
                </c:pt>
                <c:pt idx="2">
                  <c:v>05/'12</c:v>
                </c:pt>
                <c:pt idx="3">
                  <c:v>10/'12</c:v>
                </c:pt>
                <c:pt idx="4">
                  <c:v>05/'13</c:v>
                </c:pt>
                <c:pt idx="5">
                  <c:v>10/'13</c:v>
                </c:pt>
                <c:pt idx="6">
                  <c:v>05/'14</c:v>
                </c:pt>
                <c:pt idx="7">
                  <c:v>10/'14</c:v>
                </c:pt>
                <c:pt idx="8">
                  <c:v>05/'15</c:v>
                </c:pt>
                <c:pt idx="9">
                  <c:v>10/'15</c:v>
                </c:pt>
                <c:pt idx="10">
                  <c:v>05/'16</c:v>
                </c:pt>
              </c:strCache>
            </c:strRef>
          </c:cat>
          <c:val>
            <c:numRef>
              <c:f>Sheet1!$F$2:$F$12</c:f>
              <c:numCache>
                <c:formatCode>0.00</c:formatCode>
                <c:ptCount val="11"/>
                <c:pt idx="0">
                  <c:v>100</c:v>
                </c:pt>
                <c:pt idx="1">
                  <c:v>101.10730362124741</c:v>
                </c:pt>
                <c:pt idx="2">
                  <c:v>102.00846107051063</c:v>
                </c:pt>
                <c:pt idx="3">
                  <c:v>103.08509166403738</c:v>
                </c:pt>
                <c:pt idx="4">
                  <c:v>103.29936362618143</c:v>
                </c:pt>
                <c:pt idx="5">
                  <c:v>103.72124586664479</c:v>
                </c:pt>
                <c:pt idx="6">
                  <c:v>103.83010217266059</c:v>
                </c:pt>
                <c:pt idx="7">
                  <c:v>103.9761467795883</c:v>
                </c:pt>
                <c:pt idx="8">
                  <c:v>103.44064988752002</c:v>
                </c:pt>
                <c:pt idx="9">
                  <c:v>103.75330979538383</c:v>
                </c:pt>
                <c:pt idx="10">
                  <c:v>104.01897188989041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B9-401C-A7E5-A026E81D973C}"/>
            </c:ext>
          </c:extLst>
        </c:ser>
        <c:ser>
          <c:idx val="6"/>
          <c:order val="6"/>
          <c:tx>
            <c:strRef>
              <c:f>Sheet1!$G$1</c:f>
              <c:strCache>
                <c:ptCount val="1"/>
                <c:pt idx="0">
                  <c:v>Denmark</c:v>
                </c:pt>
              </c:strCache>
            </c:strRef>
          </c:tx>
          <c:spPr>
            <a:ln w="38100">
              <a:solidFill>
                <a:srgbClr val="69549A"/>
              </a:solidFill>
            </a:ln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05/'11</c:v>
                </c:pt>
                <c:pt idx="1">
                  <c:v>10/'11</c:v>
                </c:pt>
                <c:pt idx="2">
                  <c:v>05/'12</c:v>
                </c:pt>
                <c:pt idx="3">
                  <c:v>10/'12</c:v>
                </c:pt>
                <c:pt idx="4">
                  <c:v>05/'13</c:v>
                </c:pt>
                <c:pt idx="5">
                  <c:v>10/'13</c:v>
                </c:pt>
                <c:pt idx="6">
                  <c:v>05/'14</c:v>
                </c:pt>
                <c:pt idx="7">
                  <c:v>10/'14</c:v>
                </c:pt>
                <c:pt idx="8">
                  <c:v>05/'15</c:v>
                </c:pt>
                <c:pt idx="9">
                  <c:v>10/'15</c:v>
                </c:pt>
                <c:pt idx="10">
                  <c:v>05/'16</c:v>
                </c:pt>
              </c:strCache>
            </c:strRef>
          </c:cat>
          <c:val>
            <c:numRef>
              <c:f>Sheet1!$G$2:$G$12</c:f>
              <c:numCache>
                <c:formatCode>0.00</c:formatCode>
                <c:ptCount val="11"/>
                <c:pt idx="0">
                  <c:v>100</c:v>
                </c:pt>
                <c:pt idx="1">
                  <c:v>101.13841312654529</c:v>
                </c:pt>
                <c:pt idx="2">
                  <c:v>101.41784670712519</c:v>
                </c:pt>
                <c:pt idx="3">
                  <c:v>102.4095302315127</c:v>
                </c:pt>
                <c:pt idx="4">
                  <c:v>101.29755001123849</c:v>
                </c:pt>
                <c:pt idx="5">
                  <c:v>101.79204315576534</c:v>
                </c:pt>
                <c:pt idx="6">
                  <c:v>102.70586648685098</c:v>
                </c:pt>
                <c:pt idx="7">
                  <c:v>102.50339402112834</c:v>
                </c:pt>
                <c:pt idx="8">
                  <c:v>102.46904922454485</c:v>
                </c:pt>
                <c:pt idx="9">
                  <c:v>102.45897954596539</c:v>
                </c:pt>
                <c:pt idx="10">
                  <c:v>102.80728253540121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FB9-401C-A7E5-A026E81D9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969088"/>
        <c:axId val="124381440"/>
      </c:lineChart>
      <c:catAx>
        <c:axId val="50969088"/>
        <c:scaling>
          <c:orientation val="minMax"/>
        </c:scaling>
        <c:delete val="0"/>
        <c:axPos val="b"/>
        <c:majorGridlines>
          <c:spPr>
            <a:ln w="12700">
              <a:solidFill>
                <a:sysClr val="window" lastClr="FFFFFF"/>
              </a:solidFill>
            </a:ln>
          </c:spPr>
        </c:majorGridlines>
        <c:minorGridlines>
          <c:spPr>
            <a:ln w="12700">
              <a:solidFill>
                <a:srgbClr val="FFFFFF"/>
              </a:solidFill>
            </a:ln>
          </c:spPr>
        </c:minorGridlines>
        <c:numFmt formatCode="General" sourceLinked="0"/>
        <c:majorTickMark val="none"/>
        <c:minorTickMark val="none"/>
        <c:tickLblPos val="low"/>
        <c:spPr>
          <a:ln w="12700">
            <a:noFill/>
          </a:ln>
        </c:spPr>
        <c:txPr>
          <a:bodyPr rot="0" vert="horz"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124381440"/>
        <c:crossesAt val="100"/>
        <c:auto val="1"/>
        <c:lblAlgn val="ctr"/>
        <c:lblOffset val="50"/>
        <c:tickLblSkip val="1"/>
        <c:tickMarkSkip val="1"/>
        <c:noMultiLvlLbl val="0"/>
      </c:catAx>
      <c:valAx>
        <c:axId val="124381440"/>
        <c:scaling>
          <c:orientation val="minMax"/>
          <c:max val="900"/>
          <c:min val="200"/>
        </c:scaling>
        <c:delete val="0"/>
        <c:axPos val="l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50969088"/>
        <c:crossesAt val="1"/>
        <c:crossBetween val="midCat"/>
        <c:majorUnit val="100"/>
      </c:valAx>
      <c:spPr>
        <a:solidFill>
          <a:srgbClr val="E1EAEF"/>
        </a:solidFill>
        <a:ln w="12700">
          <a:solidFill>
            <a:prstClr val="white"/>
          </a:solidFill>
        </a:ln>
      </c:spPr>
    </c:plotArea>
    <c:plotVisOnly val="1"/>
    <c:dispBlanksAs val="gap"/>
    <c:showDLblsOverMax val="0"/>
  </c:chart>
  <c:spPr>
    <a:solidFill>
      <a:srgbClr val="E1EAEF"/>
    </a:solidFill>
  </c:spPr>
  <c:txPr>
    <a:bodyPr/>
    <a:lstStyle/>
    <a:p>
      <a:pPr>
        <a:defRPr sz="1200">
          <a:latin typeface="Franklin Gothic Medium" pitchFamily="34" charset="0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809555745225739E-2"/>
          <c:y val="6.1511165577342042E-2"/>
          <c:w val="0.91789974574716704"/>
          <c:h val="0.8048415032679738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World</c:v>
                </c:pt>
              </c:strCache>
            </c:strRef>
          </c:tx>
          <c:spPr>
            <a:ln w="38100">
              <a:solidFill>
                <a:srgbClr val="D88A3C"/>
              </a:solidFill>
            </a:ln>
          </c:spPr>
          <c:marker>
            <c:symbol val="none"/>
          </c:marker>
          <c:cat>
            <c:numRef>
              <c:f>Sheet1!$A$2:$A$20</c:f>
              <c:numCache>
                <c:formatCode>General</c:formatCode>
                <c:ptCount val="19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</c:numCache>
            </c:numRef>
          </c:cat>
          <c:val>
            <c:numRef>
              <c:f>Sheet1!$B$2:$B$20</c:f>
              <c:numCache>
                <c:formatCode>0.0000</c:formatCode>
                <c:ptCount val="19"/>
                <c:pt idx="0">
                  <c:v>49.823021512596824</c:v>
                </c:pt>
                <c:pt idx="1">
                  <c:v>50.287622879797475</c:v>
                </c:pt>
                <c:pt idx="2">
                  <c:v>50.752224244281621</c:v>
                </c:pt>
                <c:pt idx="3">
                  <c:v>51.061958479772031</c:v>
                </c:pt>
                <c:pt idx="4">
                  <c:v>51.061958431307758</c:v>
                </c:pt>
                <c:pt idx="5">
                  <c:v>52.30089546951438</c:v>
                </c:pt>
                <c:pt idx="6">
                  <c:v>52.610629689774775</c:v>
                </c:pt>
                <c:pt idx="7">
                  <c:v>52.610629629474403</c:v>
                </c:pt>
                <c:pt idx="8">
                  <c:v>53.694699534363167</c:v>
                </c:pt>
                <c:pt idx="9">
                  <c:v>55.088503716648113</c:v>
                </c:pt>
                <c:pt idx="10">
                  <c:v>55.707972204640143</c:v>
                </c:pt>
                <c:pt idx="11">
                  <c:v>57.876112076933225</c:v>
                </c:pt>
                <c:pt idx="12">
                  <c:v>59.115049117872815</c:v>
                </c:pt>
                <c:pt idx="13">
                  <c:v>60.044251886194544</c:v>
                </c:pt>
                <c:pt idx="14">
                  <c:v>57.256643155138704</c:v>
                </c:pt>
                <c:pt idx="15">
                  <c:v>58.185845795970991</c:v>
                </c:pt>
                <c:pt idx="16">
                  <c:v>59.115048354570945</c:v>
                </c:pt>
                <c:pt idx="17">
                  <c:v>58.495578355021422</c:v>
                </c:pt>
                <c:pt idx="18">
                  <c:v>58.495575221244664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86-4B55-89C4-CE4E991159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221056"/>
        <c:axId val="124380864"/>
      </c:lineChart>
      <c:catAx>
        <c:axId val="154221056"/>
        <c:scaling>
          <c:orientation val="minMax"/>
        </c:scaling>
        <c:delete val="0"/>
        <c:axPos val="b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>
            <a:noFill/>
          </a:ln>
        </c:spPr>
        <c:txPr>
          <a:bodyPr rot="0" vert="horz"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124380864"/>
        <c:crossesAt val="100"/>
        <c:auto val="1"/>
        <c:lblAlgn val="ctr"/>
        <c:lblOffset val="50"/>
        <c:tickLblSkip val="2"/>
        <c:tickMarkSkip val="1"/>
        <c:noMultiLvlLbl val="0"/>
      </c:catAx>
      <c:valAx>
        <c:axId val="124380864"/>
        <c:scaling>
          <c:orientation val="minMax"/>
          <c:max val="62"/>
          <c:min val="48"/>
        </c:scaling>
        <c:delete val="0"/>
        <c:axPos val="l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154221056"/>
        <c:crossesAt val="1"/>
        <c:crossBetween val="midCat"/>
        <c:majorUnit val="2"/>
      </c:valAx>
      <c:spPr>
        <a:solidFill>
          <a:srgbClr val="E1EAEF"/>
        </a:solidFill>
        <a:ln w="12700">
          <a:solidFill>
            <a:prstClr val="white"/>
          </a:solidFill>
        </a:ln>
      </c:spPr>
    </c:plotArea>
    <c:plotVisOnly val="1"/>
    <c:dispBlanksAs val="gap"/>
    <c:showDLblsOverMax val="0"/>
  </c:chart>
  <c:spPr>
    <a:solidFill>
      <a:srgbClr val="E1EAEF"/>
    </a:solidFill>
  </c:spPr>
  <c:txPr>
    <a:bodyPr/>
    <a:lstStyle/>
    <a:p>
      <a:pPr>
        <a:defRPr sz="1200">
          <a:latin typeface="Franklin Gothic Medium" pitchFamily="34" charset="0"/>
        </a:defRPr>
      </a:pPr>
      <a:endParaRPr lang="fi-FI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809555745225739E-2"/>
          <c:y val="6.1511165577342042E-2"/>
          <c:w val="0.91789974574716704"/>
          <c:h val="0.8048415032679738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rgbClr val="D88A3C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1870</c:v>
                </c:pt>
                <c:pt idx="1">
                  <c:v>1871</c:v>
                </c:pt>
                <c:pt idx="2">
                  <c:v>1872</c:v>
                </c:pt>
                <c:pt idx="3">
                  <c:v>1873</c:v>
                </c:pt>
                <c:pt idx="4">
                  <c:v>1874</c:v>
                </c:pt>
                <c:pt idx="5">
                  <c:v>1875</c:v>
                </c:pt>
                <c:pt idx="6">
                  <c:v>1876</c:v>
                </c:pt>
                <c:pt idx="7">
                  <c:v>1877</c:v>
                </c:pt>
                <c:pt idx="8">
                  <c:v>1878</c:v>
                </c:pt>
                <c:pt idx="9">
                  <c:v>1879</c:v>
                </c:pt>
                <c:pt idx="10">
                  <c:v>1880</c:v>
                </c:pt>
                <c:pt idx="11">
                  <c:v>1881</c:v>
                </c:pt>
                <c:pt idx="12">
                  <c:v>1882</c:v>
                </c:pt>
                <c:pt idx="13">
                  <c:v>1883</c:v>
                </c:pt>
                <c:pt idx="14">
                  <c:v>1884</c:v>
                </c:pt>
                <c:pt idx="15">
                  <c:v>1885</c:v>
                </c:pt>
                <c:pt idx="16">
                  <c:v>1886</c:v>
                </c:pt>
                <c:pt idx="17">
                  <c:v>1887</c:v>
                </c:pt>
                <c:pt idx="18">
                  <c:v>1888</c:v>
                </c:pt>
                <c:pt idx="19">
                  <c:v>1889</c:v>
                </c:pt>
                <c:pt idx="20">
                  <c:v>1890</c:v>
                </c:pt>
                <c:pt idx="21">
                  <c:v>1891</c:v>
                </c:pt>
                <c:pt idx="22">
                  <c:v>1892</c:v>
                </c:pt>
                <c:pt idx="23">
                  <c:v>1893</c:v>
                </c:pt>
                <c:pt idx="24">
                  <c:v>1894</c:v>
                </c:pt>
                <c:pt idx="25">
                  <c:v>1895</c:v>
                </c:pt>
                <c:pt idx="26">
                  <c:v>1896</c:v>
                </c:pt>
                <c:pt idx="27">
                  <c:v>1897</c:v>
                </c:pt>
                <c:pt idx="28">
                  <c:v>1898</c:v>
                </c:pt>
                <c:pt idx="29">
                  <c:v>1899</c:v>
                </c:pt>
                <c:pt idx="30">
                  <c:v>1900</c:v>
                </c:pt>
                <c:pt idx="31">
                  <c:v>1901</c:v>
                </c:pt>
                <c:pt idx="32">
                  <c:v>1902</c:v>
                </c:pt>
                <c:pt idx="33">
                  <c:v>1903</c:v>
                </c:pt>
                <c:pt idx="34">
                  <c:v>1904</c:v>
                </c:pt>
                <c:pt idx="35">
                  <c:v>1905</c:v>
                </c:pt>
                <c:pt idx="36">
                  <c:v>1906</c:v>
                </c:pt>
                <c:pt idx="37">
                  <c:v>1907</c:v>
                </c:pt>
                <c:pt idx="38">
                  <c:v>1908</c:v>
                </c:pt>
                <c:pt idx="39">
                  <c:v>1909</c:v>
                </c:pt>
                <c:pt idx="40">
                  <c:v>1910</c:v>
                </c:pt>
                <c:pt idx="41">
                  <c:v>1911</c:v>
                </c:pt>
                <c:pt idx="42">
                  <c:v>1912</c:v>
                </c:pt>
                <c:pt idx="43">
                  <c:v>1913</c:v>
                </c:pt>
                <c:pt idx="44">
                  <c:v>1914</c:v>
                </c:pt>
                <c:pt idx="45">
                  <c:v>1915</c:v>
                </c:pt>
                <c:pt idx="46">
                  <c:v>1916</c:v>
                </c:pt>
                <c:pt idx="47">
                  <c:v>1917</c:v>
                </c:pt>
                <c:pt idx="48">
                  <c:v>1918</c:v>
                </c:pt>
                <c:pt idx="49">
                  <c:v>1919</c:v>
                </c:pt>
                <c:pt idx="50">
                  <c:v>1920</c:v>
                </c:pt>
                <c:pt idx="51">
                  <c:v>1921</c:v>
                </c:pt>
                <c:pt idx="52">
                  <c:v>1922</c:v>
                </c:pt>
                <c:pt idx="53">
                  <c:v>1923</c:v>
                </c:pt>
                <c:pt idx="54">
                  <c:v>1924</c:v>
                </c:pt>
                <c:pt idx="55">
                  <c:v>1925</c:v>
                </c:pt>
                <c:pt idx="56">
                  <c:v>1926</c:v>
                </c:pt>
                <c:pt idx="57">
                  <c:v>1927</c:v>
                </c:pt>
                <c:pt idx="58">
                  <c:v>1928</c:v>
                </c:pt>
                <c:pt idx="59">
                  <c:v>1929</c:v>
                </c:pt>
                <c:pt idx="60">
                  <c:v>1930</c:v>
                </c:pt>
                <c:pt idx="61">
                  <c:v>1931</c:v>
                </c:pt>
                <c:pt idx="62">
                  <c:v>1932</c:v>
                </c:pt>
                <c:pt idx="63">
                  <c:v>1933</c:v>
                </c:pt>
                <c:pt idx="64">
                  <c:v>1934</c:v>
                </c:pt>
                <c:pt idx="65">
                  <c:v>1935</c:v>
                </c:pt>
                <c:pt idx="66">
                  <c:v>1936</c:v>
                </c:pt>
                <c:pt idx="67">
                  <c:v>1937</c:v>
                </c:pt>
                <c:pt idx="68">
                  <c:v>1938</c:v>
                </c:pt>
                <c:pt idx="69">
                  <c:v>1939</c:v>
                </c:pt>
                <c:pt idx="70">
                  <c:v>1940</c:v>
                </c:pt>
                <c:pt idx="71">
                  <c:v>1941</c:v>
                </c:pt>
                <c:pt idx="72">
                  <c:v>1942</c:v>
                </c:pt>
                <c:pt idx="73">
                  <c:v>1943</c:v>
                </c:pt>
                <c:pt idx="74">
                  <c:v>1944</c:v>
                </c:pt>
                <c:pt idx="75">
                  <c:v>1945</c:v>
                </c:pt>
                <c:pt idx="76">
                  <c:v>1946</c:v>
                </c:pt>
                <c:pt idx="77">
                  <c:v>1947</c:v>
                </c:pt>
                <c:pt idx="78">
                  <c:v>1948</c:v>
                </c:pt>
                <c:pt idx="79">
                  <c:v>1949</c:v>
                </c:pt>
                <c:pt idx="80">
                  <c:v>1950</c:v>
                </c:pt>
                <c:pt idx="81">
                  <c:v>1951</c:v>
                </c:pt>
                <c:pt idx="82">
                  <c:v>1952</c:v>
                </c:pt>
                <c:pt idx="83">
                  <c:v>1953</c:v>
                </c:pt>
                <c:pt idx="84">
                  <c:v>1954</c:v>
                </c:pt>
                <c:pt idx="85">
                  <c:v>1955</c:v>
                </c:pt>
                <c:pt idx="86">
                  <c:v>1956</c:v>
                </c:pt>
                <c:pt idx="87">
                  <c:v>1957</c:v>
                </c:pt>
                <c:pt idx="88">
                  <c:v>1958</c:v>
                </c:pt>
                <c:pt idx="89">
                  <c:v>1959</c:v>
                </c:pt>
                <c:pt idx="90">
                  <c:v>1960</c:v>
                </c:pt>
                <c:pt idx="91">
                  <c:v>1961</c:v>
                </c:pt>
                <c:pt idx="92">
                  <c:v>1962</c:v>
                </c:pt>
                <c:pt idx="93">
                  <c:v>1963</c:v>
                </c:pt>
                <c:pt idx="94">
                  <c:v>1964</c:v>
                </c:pt>
                <c:pt idx="95">
                  <c:v>1965</c:v>
                </c:pt>
                <c:pt idx="96">
                  <c:v>1966</c:v>
                </c:pt>
                <c:pt idx="97">
                  <c:v>1967</c:v>
                </c:pt>
                <c:pt idx="98">
                  <c:v>1968</c:v>
                </c:pt>
                <c:pt idx="99">
                  <c:v>1969</c:v>
                </c:pt>
                <c:pt idx="100">
                  <c:v>1970</c:v>
                </c:pt>
                <c:pt idx="101">
                  <c:v>1971</c:v>
                </c:pt>
                <c:pt idx="102">
                  <c:v>1972</c:v>
                </c:pt>
                <c:pt idx="103">
                  <c:v>1973</c:v>
                </c:pt>
                <c:pt idx="104">
                  <c:v>1974</c:v>
                </c:pt>
                <c:pt idx="105">
                  <c:v>1975</c:v>
                </c:pt>
                <c:pt idx="106">
                  <c:v>1976</c:v>
                </c:pt>
                <c:pt idx="107">
                  <c:v>1977</c:v>
                </c:pt>
                <c:pt idx="108">
                  <c:v>1978</c:v>
                </c:pt>
                <c:pt idx="109">
                  <c:v>1979</c:v>
                </c:pt>
                <c:pt idx="110">
                  <c:v>1980</c:v>
                </c:pt>
                <c:pt idx="111">
                  <c:v>1981</c:v>
                </c:pt>
                <c:pt idx="112">
                  <c:v>1982</c:v>
                </c:pt>
                <c:pt idx="113">
                  <c:v>1983</c:v>
                </c:pt>
                <c:pt idx="114">
                  <c:v>1984</c:v>
                </c:pt>
                <c:pt idx="115">
                  <c:v>1985</c:v>
                </c:pt>
                <c:pt idx="116">
                  <c:v>1986</c:v>
                </c:pt>
                <c:pt idx="117">
                  <c:v>1987</c:v>
                </c:pt>
                <c:pt idx="118">
                  <c:v>1988</c:v>
                </c:pt>
                <c:pt idx="119">
                  <c:v>1989</c:v>
                </c:pt>
                <c:pt idx="120">
                  <c:v>1990</c:v>
                </c:pt>
                <c:pt idx="121">
                  <c:v>1991</c:v>
                </c:pt>
                <c:pt idx="122">
                  <c:v>1992</c:v>
                </c:pt>
                <c:pt idx="123">
                  <c:v>1993</c:v>
                </c:pt>
                <c:pt idx="124">
                  <c:v>1994</c:v>
                </c:pt>
                <c:pt idx="125">
                  <c:v>1995</c:v>
                </c:pt>
                <c:pt idx="126">
                  <c:v>1996</c:v>
                </c:pt>
                <c:pt idx="127">
                  <c:v>1997</c:v>
                </c:pt>
                <c:pt idx="128">
                  <c:v>1998</c:v>
                </c:pt>
                <c:pt idx="129">
                  <c:v>1999</c:v>
                </c:pt>
                <c:pt idx="130">
                  <c:v>2000</c:v>
                </c:pt>
                <c:pt idx="131">
                  <c:v>2001</c:v>
                </c:pt>
                <c:pt idx="132">
                  <c:v>2002</c:v>
                </c:pt>
                <c:pt idx="133">
                  <c:v>2003</c:v>
                </c:pt>
                <c:pt idx="134">
                  <c:v>2004</c:v>
                </c:pt>
                <c:pt idx="135">
                  <c:v>2005</c:v>
                </c:pt>
                <c:pt idx="136">
                  <c:v>2006</c:v>
                </c:pt>
                <c:pt idx="137">
                  <c:v>2007</c:v>
                </c:pt>
                <c:pt idx="138">
                  <c:v>2008</c:v>
                </c:pt>
                <c:pt idx="139">
                  <c:v>2009</c:v>
                </c:pt>
                <c:pt idx="140">
                  <c:v>2010</c:v>
                </c:pt>
                <c:pt idx="141">
                  <c:v>2011</c:v>
                </c:pt>
                <c:pt idx="142">
                  <c:v>2012</c:v>
                </c:pt>
                <c:pt idx="143">
                  <c:v>2013</c:v>
                </c:pt>
              </c:numCache>
            </c:numRef>
          </c:cat>
          <c:val>
            <c:numRef>
              <c:f>Sheet1!$B$2:$B$145</c:f>
              <c:numCache>
                <c:formatCode>0.0</c:formatCode>
                <c:ptCount val="144"/>
                <c:pt idx="0">
                  <c:v>1839.0795034539012</c:v>
                </c:pt>
                <c:pt idx="1">
                  <c:v>1816.5618410381182</c:v>
                </c:pt>
                <c:pt idx="2">
                  <c:v>1931.375777884155</c:v>
                </c:pt>
                <c:pt idx="3">
                  <c:v>1998.6726641177502</c:v>
                </c:pt>
                <c:pt idx="4">
                  <c:v>2123.9600494437577</c:v>
                </c:pt>
                <c:pt idx="5">
                  <c:v>2112.351712839572</c:v>
                </c:pt>
                <c:pt idx="6">
                  <c:v>2070.6703622472346</c:v>
                </c:pt>
                <c:pt idx="7">
                  <c:v>2032.6288242851026</c:v>
                </c:pt>
                <c:pt idx="8">
                  <c:v>2102.9982607060592</c:v>
                </c:pt>
                <c:pt idx="9">
                  <c:v>2028.6671002508592</c:v>
                </c:pt>
                <c:pt idx="10">
                  <c:v>1991.406436781609</c:v>
                </c:pt>
                <c:pt idx="11">
                  <c:v>2025.2850525931501</c:v>
                </c:pt>
                <c:pt idx="12">
                  <c:v>2044.4813202756623</c:v>
                </c:pt>
                <c:pt idx="13">
                  <c:v>2143.2783533015045</c:v>
                </c:pt>
                <c:pt idx="14">
                  <c:v>2178.4275855908168</c:v>
                </c:pt>
                <c:pt idx="15">
                  <c:v>2216.2357377340077</c:v>
                </c:pt>
                <c:pt idx="16">
                  <c:v>2211.3782661246014</c:v>
                </c:pt>
                <c:pt idx="17">
                  <c:v>2275.2421034325343</c:v>
                </c:pt>
                <c:pt idx="18">
                  <c:v>2340.7836176887704</c:v>
                </c:pt>
                <c:pt idx="19">
                  <c:v>2379.2176369390227</c:v>
                </c:pt>
                <c:pt idx="20">
                  <c:v>2427.8085995756928</c:v>
                </c:pt>
                <c:pt idx="21">
                  <c:v>2396.5457832076295</c:v>
                </c:pt>
                <c:pt idx="22">
                  <c:v>2469.31079719532</c:v>
                </c:pt>
                <c:pt idx="23">
                  <c:v>2565.4640799625431</c:v>
                </c:pt>
                <c:pt idx="24">
                  <c:v>2597.6019153773409</c:v>
                </c:pt>
                <c:pt idx="25">
                  <c:v>2686.0838313841509</c:v>
                </c:pt>
                <c:pt idx="26">
                  <c:v>2739.6427383537789</c:v>
                </c:pt>
                <c:pt idx="27">
                  <c:v>2774.6099651393465</c:v>
                </c:pt>
                <c:pt idx="28">
                  <c:v>2847.8220385570485</c:v>
                </c:pt>
                <c:pt idx="29">
                  <c:v>2905.093894611136</c:v>
                </c:pt>
                <c:pt idx="30">
                  <c:v>2984.7592851364275</c:v>
                </c:pt>
                <c:pt idx="31">
                  <c:v>2871.3329228094321</c:v>
                </c:pt>
                <c:pt idx="32">
                  <c:v>2893.4672750606019</c:v>
                </c:pt>
                <c:pt idx="33">
                  <c:v>3008.1579972964914</c:v>
                </c:pt>
                <c:pt idx="34">
                  <c:v>3083.353492717019</c:v>
                </c:pt>
                <c:pt idx="35">
                  <c:v>3104.0454948502834</c:v>
                </c:pt>
                <c:pt idx="36">
                  <c:v>3152.1373211613795</c:v>
                </c:pt>
                <c:pt idx="37">
                  <c:v>3244.8733033923863</c:v>
                </c:pt>
                <c:pt idx="38">
                  <c:v>3254.3113406442544</c:v>
                </c:pt>
                <c:pt idx="39">
                  <c:v>3274.7056965085912</c:v>
                </c:pt>
                <c:pt idx="40">
                  <c:v>3347.6477959417348</c:v>
                </c:pt>
                <c:pt idx="41">
                  <c:v>3408.4044979013975</c:v>
                </c:pt>
                <c:pt idx="42">
                  <c:v>3523.6936872643782</c:v>
                </c:pt>
                <c:pt idx="43">
                  <c:v>3648.006394294322</c:v>
                </c:pt>
                <c:pt idx="44">
                  <c:v>3059.2904865649971</c:v>
                </c:pt>
                <c:pt idx="45">
                  <c:v>2899.0123508983843</c:v>
                </c:pt>
                <c:pt idx="46">
                  <c:v>2934.503359767541</c:v>
                </c:pt>
                <c:pt idx="47">
                  <c:v>2952.0790718184994</c:v>
                </c:pt>
                <c:pt idx="48">
                  <c:v>2983.1574106718576</c:v>
                </c:pt>
                <c:pt idx="49">
                  <c:v>2586.271821890432</c:v>
                </c:pt>
                <c:pt idx="50">
                  <c:v>2795.595625184747</c:v>
                </c:pt>
                <c:pt idx="51">
                  <c:v>3077.8263199779126</c:v>
                </c:pt>
                <c:pt idx="52">
                  <c:v>3330.9854604200323</c:v>
                </c:pt>
                <c:pt idx="53">
                  <c:v>2749.5786990225815</c:v>
                </c:pt>
                <c:pt idx="54">
                  <c:v>3198.8292900776751</c:v>
                </c:pt>
                <c:pt idx="55">
                  <c:v>3531.6784346008931</c:v>
                </c:pt>
                <c:pt idx="56">
                  <c:v>3604.6361779035046</c:v>
                </c:pt>
                <c:pt idx="57">
                  <c:v>3941.0992924417787</c:v>
                </c:pt>
                <c:pt idx="58">
                  <c:v>4089.9942540338234</c:v>
                </c:pt>
                <c:pt idx="59">
                  <c:v>4051.4064165340828</c:v>
                </c:pt>
                <c:pt idx="60">
                  <c:v>3973.3575072214367</c:v>
                </c:pt>
                <c:pt idx="61">
                  <c:v>3651.5139935496691</c:v>
                </c:pt>
                <c:pt idx="62">
                  <c:v>3361.6775214559621</c:v>
                </c:pt>
                <c:pt idx="63">
                  <c:v>3555.7877837854212</c:v>
                </c:pt>
                <c:pt idx="64">
                  <c:v>3858.2119893387944</c:v>
                </c:pt>
                <c:pt idx="65">
                  <c:v>4119.8127738481562</c:v>
                </c:pt>
                <c:pt idx="66">
                  <c:v>4450.7416591189176</c:v>
                </c:pt>
                <c:pt idx="67">
                  <c:v>4684.9228228980846</c:v>
                </c:pt>
                <c:pt idx="68">
                  <c:v>4993.5966626797754</c:v>
                </c:pt>
                <c:pt idx="69">
                  <c:v>5406.2436855930491</c:v>
                </c:pt>
                <c:pt idx="70">
                  <c:v>5402.5059067802677</c:v>
                </c:pt>
                <c:pt idx="71">
                  <c:v>5711.1497067365181</c:v>
                </c:pt>
                <c:pt idx="72">
                  <c:v>5739.9271536267897</c:v>
                </c:pt>
                <c:pt idx="73">
                  <c:v>5889.6479243300055</c:v>
                </c:pt>
                <c:pt idx="74">
                  <c:v>6083.7472267945323</c:v>
                </c:pt>
                <c:pt idx="75">
                  <c:v>4514.2835820895525</c:v>
                </c:pt>
                <c:pt idx="76">
                  <c:v>2216.8434398095183</c:v>
                </c:pt>
                <c:pt idx="77">
                  <c:v>2436.0910218779313</c:v>
                </c:pt>
                <c:pt idx="78">
                  <c:v>2833.7172152463036</c:v>
                </c:pt>
                <c:pt idx="79">
                  <c:v>3282.4638555102883</c:v>
                </c:pt>
                <c:pt idx="80">
                  <c:v>3880.8871812755187</c:v>
                </c:pt>
                <c:pt idx="81">
                  <c:v>4205.8117177849936</c:v>
                </c:pt>
                <c:pt idx="82">
                  <c:v>4552.6020091530445</c:v>
                </c:pt>
                <c:pt idx="83">
                  <c:v>4905.0875974022574</c:v>
                </c:pt>
                <c:pt idx="84">
                  <c:v>5246.7996309904738</c:v>
                </c:pt>
                <c:pt idx="85">
                  <c:v>5796.9720386510771</c:v>
                </c:pt>
                <c:pt idx="86">
                  <c:v>6176.6352299219698</c:v>
                </c:pt>
                <c:pt idx="87">
                  <c:v>6492.2140840793054</c:v>
                </c:pt>
                <c:pt idx="88">
                  <c:v>6736.7652607458804</c:v>
                </c:pt>
                <c:pt idx="89">
                  <c:v>7176.6886296168595</c:v>
                </c:pt>
                <c:pt idx="90">
                  <c:v>7705.2332250597037</c:v>
                </c:pt>
                <c:pt idx="91">
                  <c:v>7952.160374714721</c:v>
                </c:pt>
                <c:pt idx="92">
                  <c:v>8222.1217810351591</c:v>
                </c:pt>
                <c:pt idx="93">
                  <c:v>8385.523537313431</c:v>
                </c:pt>
                <c:pt idx="94">
                  <c:v>8822.3535574267935</c:v>
                </c:pt>
                <c:pt idx="95">
                  <c:v>9185.7291697886849</c:v>
                </c:pt>
                <c:pt idx="96">
                  <c:v>9387.5990859690592</c:v>
                </c:pt>
                <c:pt idx="97">
                  <c:v>9396.6811138625544</c:v>
                </c:pt>
                <c:pt idx="98">
                  <c:v>9864.4500725415346</c:v>
                </c:pt>
                <c:pt idx="99">
                  <c:v>10440.360485849507</c:v>
                </c:pt>
                <c:pt idx="100">
                  <c:v>10839.145088003876</c:v>
                </c:pt>
                <c:pt idx="101">
                  <c:v>11076.768851250534</c:v>
                </c:pt>
                <c:pt idx="102">
                  <c:v>11480.848986690156</c:v>
                </c:pt>
                <c:pt idx="103">
                  <c:v>11966.464437971166</c:v>
                </c:pt>
                <c:pt idx="104">
                  <c:v>12063.031524512842</c:v>
                </c:pt>
                <c:pt idx="105">
                  <c:v>12040.607595161939</c:v>
                </c:pt>
                <c:pt idx="106">
                  <c:v>12683.847116890714</c:v>
                </c:pt>
                <c:pt idx="107">
                  <c:v>13071.902449071224</c:v>
                </c:pt>
                <c:pt idx="108">
                  <c:v>13455.319912719066</c:v>
                </c:pt>
                <c:pt idx="109">
                  <c:v>13993.300725607871</c:v>
                </c:pt>
                <c:pt idx="110">
                  <c:v>14114.030434326825</c:v>
                </c:pt>
                <c:pt idx="111">
                  <c:v>14148.598317156628</c:v>
                </c:pt>
                <c:pt idx="112">
                  <c:v>14039.640843244217</c:v>
                </c:pt>
                <c:pt idx="113">
                  <c:v>14328.856704328653</c:v>
                </c:pt>
                <c:pt idx="114">
                  <c:v>14783.183629779824</c:v>
                </c:pt>
                <c:pt idx="115">
                  <c:v>15139.761961741166</c:v>
                </c:pt>
                <c:pt idx="116">
                  <c:v>15469.014161441866</c:v>
                </c:pt>
                <c:pt idx="117">
                  <c:v>15701.373182413234</c:v>
                </c:pt>
                <c:pt idx="118">
                  <c:v>16160.114781678136</c:v>
                </c:pt>
                <c:pt idx="119">
                  <c:v>16558.120973976776</c:v>
                </c:pt>
                <c:pt idx="120">
                  <c:v>15928.845099962591</c:v>
                </c:pt>
                <c:pt idx="121">
                  <c:v>16649.523501724379</c:v>
                </c:pt>
                <c:pt idx="122">
                  <c:v>16890.560511864001</c:v>
                </c:pt>
                <c:pt idx="123">
                  <c:v>16644.680242702154</c:v>
                </c:pt>
                <c:pt idx="124">
                  <c:v>17027.786172939646</c:v>
                </c:pt>
                <c:pt idx="125">
                  <c:v>17298.819108314681</c:v>
                </c:pt>
                <c:pt idx="126">
                  <c:v>17420.220809056824</c:v>
                </c:pt>
                <c:pt idx="127">
                  <c:v>17708.525215602687</c:v>
                </c:pt>
                <c:pt idx="128">
                  <c:v>18028.880735795392</c:v>
                </c:pt>
                <c:pt idx="129">
                  <c:v>18380.04362314571</c:v>
                </c:pt>
                <c:pt idx="130">
                  <c:v>18943.516375383148</c:v>
                </c:pt>
                <c:pt idx="131">
                  <c:v>19156.689896255069</c:v>
                </c:pt>
                <c:pt idx="132">
                  <c:v>19140.378346158221</c:v>
                </c:pt>
                <c:pt idx="133">
                  <c:v>19087.572240241872</c:v>
                </c:pt>
                <c:pt idx="134">
                  <c:v>19283.670487293424</c:v>
                </c:pt>
                <c:pt idx="135">
                  <c:v>19417.057021603057</c:v>
                </c:pt>
                <c:pt idx="136">
                  <c:v>20040.620318052523</c:v>
                </c:pt>
                <c:pt idx="137">
                  <c:v>20546.936107422782</c:v>
                </c:pt>
                <c:pt idx="138">
                  <c:v>20801.437443847575</c:v>
                </c:pt>
                <c:pt idx="139">
                  <c:v>19789.8454371839</c:v>
                </c:pt>
                <c:pt idx="140">
                  <c:v>20661.445435680802</c:v>
                </c:pt>
                <c:pt idx="141">
                  <c:v>22260.624084445426</c:v>
                </c:pt>
                <c:pt idx="142">
                  <c:v>22770.768237463781</c:v>
                </c:pt>
                <c:pt idx="143">
                  <c:v>23205.291890828823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B7-43DF-BB31-AC44350AF66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1870</c:v>
                </c:pt>
                <c:pt idx="1">
                  <c:v>1871</c:v>
                </c:pt>
                <c:pt idx="2">
                  <c:v>1872</c:v>
                </c:pt>
                <c:pt idx="3">
                  <c:v>1873</c:v>
                </c:pt>
                <c:pt idx="4">
                  <c:v>1874</c:v>
                </c:pt>
                <c:pt idx="5">
                  <c:v>1875</c:v>
                </c:pt>
                <c:pt idx="6">
                  <c:v>1876</c:v>
                </c:pt>
                <c:pt idx="7">
                  <c:v>1877</c:v>
                </c:pt>
                <c:pt idx="8">
                  <c:v>1878</c:v>
                </c:pt>
                <c:pt idx="9">
                  <c:v>1879</c:v>
                </c:pt>
                <c:pt idx="10">
                  <c:v>1880</c:v>
                </c:pt>
                <c:pt idx="11">
                  <c:v>1881</c:v>
                </c:pt>
                <c:pt idx="12">
                  <c:v>1882</c:v>
                </c:pt>
                <c:pt idx="13">
                  <c:v>1883</c:v>
                </c:pt>
                <c:pt idx="14">
                  <c:v>1884</c:v>
                </c:pt>
                <c:pt idx="15">
                  <c:v>1885</c:v>
                </c:pt>
                <c:pt idx="16">
                  <c:v>1886</c:v>
                </c:pt>
                <c:pt idx="17">
                  <c:v>1887</c:v>
                </c:pt>
                <c:pt idx="18">
                  <c:v>1888</c:v>
                </c:pt>
                <c:pt idx="19">
                  <c:v>1889</c:v>
                </c:pt>
                <c:pt idx="20">
                  <c:v>1890</c:v>
                </c:pt>
                <c:pt idx="21">
                  <c:v>1891</c:v>
                </c:pt>
                <c:pt idx="22">
                  <c:v>1892</c:v>
                </c:pt>
                <c:pt idx="23">
                  <c:v>1893</c:v>
                </c:pt>
                <c:pt idx="24">
                  <c:v>1894</c:v>
                </c:pt>
                <c:pt idx="25">
                  <c:v>1895</c:v>
                </c:pt>
                <c:pt idx="26">
                  <c:v>1896</c:v>
                </c:pt>
                <c:pt idx="27">
                  <c:v>1897</c:v>
                </c:pt>
                <c:pt idx="28">
                  <c:v>1898</c:v>
                </c:pt>
                <c:pt idx="29">
                  <c:v>1899</c:v>
                </c:pt>
                <c:pt idx="30">
                  <c:v>1900</c:v>
                </c:pt>
                <c:pt idx="31">
                  <c:v>1901</c:v>
                </c:pt>
                <c:pt idx="32">
                  <c:v>1902</c:v>
                </c:pt>
                <c:pt idx="33">
                  <c:v>1903</c:v>
                </c:pt>
                <c:pt idx="34">
                  <c:v>1904</c:v>
                </c:pt>
                <c:pt idx="35">
                  <c:v>1905</c:v>
                </c:pt>
                <c:pt idx="36">
                  <c:v>1906</c:v>
                </c:pt>
                <c:pt idx="37">
                  <c:v>1907</c:v>
                </c:pt>
                <c:pt idx="38">
                  <c:v>1908</c:v>
                </c:pt>
                <c:pt idx="39">
                  <c:v>1909</c:v>
                </c:pt>
                <c:pt idx="40">
                  <c:v>1910</c:v>
                </c:pt>
                <c:pt idx="41">
                  <c:v>1911</c:v>
                </c:pt>
                <c:pt idx="42">
                  <c:v>1912</c:v>
                </c:pt>
                <c:pt idx="43">
                  <c:v>1913</c:v>
                </c:pt>
                <c:pt idx="44">
                  <c:v>1914</c:v>
                </c:pt>
                <c:pt idx="45">
                  <c:v>1915</c:v>
                </c:pt>
                <c:pt idx="46">
                  <c:v>1916</c:v>
                </c:pt>
                <c:pt idx="47">
                  <c:v>1917</c:v>
                </c:pt>
                <c:pt idx="48">
                  <c:v>1918</c:v>
                </c:pt>
                <c:pt idx="49">
                  <c:v>1919</c:v>
                </c:pt>
                <c:pt idx="50">
                  <c:v>1920</c:v>
                </c:pt>
                <c:pt idx="51">
                  <c:v>1921</c:v>
                </c:pt>
                <c:pt idx="52">
                  <c:v>1922</c:v>
                </c:pt>
                <c:pt idx="53">
                  <c:v>1923</c:v>
                </c:pt>
                <c:pt idx="54">
                  <c:v>1924</c:v>
                </c:pt>
                <c:pt idx="55">
                  <c:v>1925</c:v>
                </c:pt>
                <c:pt idx="56">
                  <c:v>1926</c:v>
                </c:pt>
                <c:pt idx="57">
                  <c:v>1927</c:v>
                </c:pt>
                <c:pt idx="58">
                  <c:v>1928</c:v>
                </c:pt>
                <c:pt idx="59">
                  <c:v>1929</c:v>
                </c:pt>
                <c:pt idx="60">
                  <c:v>1930</c:v>
                </c:pt>
                <c:pt idx="61">
                  <c:v>1931</c:v>
                </c:pt>
                <c:pt idx="62">
                  <c:v>1932</c:v>
                </c:pt>
                <c:pt idx="63">
                  <c:v>1933</c:v>
                </c:pt>
                <c:pt idx="64">
                  <c:v>1934</c:v>
                </c:pt>
                <c:pt idx="65">
                  <c:v>1935</c:v>
                </c:pt>
                <c:pt idx="66">
                  <c:v>1936</c:v>
                </c:pt>
                <c:pt idx="67">
                  <c:v>1937</c:v>
                </c:pt>
                <c:pt idx="68">
                  <c:v>1938</c:v>
                </c:pt>
                <c:pt idx="69">
                  <c:v>1939</c:v>
                </c:pt>
                <c:pt idx="70">
                  <c:v>1940</c:v>
                </c:pt>
                <c:pt idx="71">
                  <c:v>1941</c:v>
                </c:pt>
                <c:pt idx="72">
                  <c:v>1942</c:v>
                </c:pt>
                <c:pt idx="73">
                  <c:v>1943</c:v>
                </c:pt>
                <c:pt idx="74">
                  <c:v>1944</c:v>
                </c:pt>
                <c:pt idx="75">
                  <c:v>1945</c:v>
                </c:pt>
                <c:pt idx="76">
                  <c:v>1946</c:v>
                </c:pt>
                <c:pt idx="77">
                  <c:v>1947</c:v>
                </c:pt>
                <c:pt idx="78">
                  <c:v>1948</c:v>
                </c:pt>
                <c:pt idx="79">
                  <c:v>1949</c:v>
                </c:pt>
                <c:pt idx="80">
                  <c:v>1950</c:v>
                </c:pt>
                <c:pt idx="81">
                  <c:v>1951</c:v>
                </c:pt>
                <c:pt idx="82">
                  <c:v>1952</c:v>
                </c:pt>
                <c:pt idx="83">
                  <c:v>1953</c:v>
                </c:pt>
                <c:pt idx="84">
                  <c:v>1954</c:v>
                </c:pt>
                <c:pt idx="85">
                  <c:v>1955</c:v>
                </c:pt>
                <c:pt idx="86">
                  <c:v>1956</c:v>
                </c:pt>
                <c:pt idx="87">
                  <c:v>1957</c:v>
                </c:pt>
                <c:pt idx="88">
                  <c:v>1958</c:v>
                </c:pt>
                <c:pt idx="89">
                  <c:v>1959</c:v>
                </c:pt>
                <c:pt idx="90">
                  <c:v>1960</c:v>
                </c:pt>
                <c:pt idx="91">
                  <c:v>1961</c:v>
                </c:pt>
                <c:pt idx="92">
                  <c:v>1962</c:v>
                </c:pt>
                <c:pt idx="93">
                  <c:v>1963</c:v>
                </c:pt>
                <c:pt idx="94">
                  <c:v>1964</c:v>
                </c:pt>
                <c:pt idx="95">
                  <c:v>1965</c:v>
                </c:pt>
                <c:pt idx="96">
                  <c:v>1966</c:v>
                </c:pt>
                <c:pt idx="97">
                  <c:v>1967</c:v>
                </c:pt>
                <c:pt idx="98">
                  <c:v>1968</c:v>
                </c:pt>
                <c:pt idx="99">
                  <c:v>1969</c:v>
                </c:pt>
                <c:pt idx="100">
                  <c:v>1970</c:v>
                </c:pt>
                <c:pt idx="101">
                  <c:v>1971</c:v>
                </c:pt>
                <c:pt idx="102">
                  <c:v>1972</c:v>
                </c:pt>
                <c:pt idx="103">
                  <c:v>1973</c:v>
                </c:pt>
                <c:pt idx="104">
                  <c:v>1974</c:v>
                </c:pt>
                <c:pt idx="105">
                  <c:v>1975</c:v>
                </c:pt>
                <c:pt idx="106">
                  <c:v>1976</c:v>
                </c:pt>
                <c:pt idx="107">
                  <c:v>1977</c:v>
                </c:pt>
                <c:pt idx="108">
                  <c:v>1978</c:v>
                </c:pt>
                <c:pt idx="109">
                  <c:v>1979</c:v>
                </c:pt>
                <c:pt idx="110">
                  <c:v>1980</c:v>
                </c:pt>
                <c:pt idx="111">
                  <c:v>1981</c:v>
                </c:pt>
                <c:pt idx="112">
                  <c:v>1982</c:v>
                </c:pt>
                <c:pt idx="113">
                  <c:v>1983</c:v>
                </c:pt>
                <c:pt idx="114">
                  <c:v>1984</c:v>
                </c:pt>
                <c:pt idx="115">
                  <c:v>1985</c:v>
                </c:pt>
                <c:pt idx="116">
                  <c:v>1986</c:v>
                </c:pt>
                <c:pt idx="117">
                  <c:v>1987</c:v>
                </c:pt>
                <c:pt idx="118">
                  <c:v>1988</c:v>
                </c:pt>
                <c:pt idx="119">
                  <c:v>1989</c:v>
                </c:pt>
                <c:pt idx="120">
                  <c:v>1990</c:v>
                </c:pt>
                <c:pt idx="121">
                  <c:v>1991</c:v>
                </c:pt>
                <c:pt idx="122">
                  <c:v>1992</c:v>
                </c:pt>
                <c:pt idx="123">
                  <c:v>1993</c:v>
                </c:pt>
                <c:pt idx="124">
                  <c:v>1994</c:v>
                </c:pt>
                <c:pt idx="125">
                  <c:v>1995</c:v>
                </c:pt>
                <c:pt idx="126">
                  <c:v>1996</c:v>
                </c:pt>
                <c:pt idx="127">
                  <c:v>1997</c:v>
                </c:pt>
                <c:pt idx="128">
                  <c:v>1998</c:v>
                </c:pt>
                <c:pt idx="129">
                  <c:v>1999</c:v>
                </c:pt>
                <c:pt idx="130">
                  <c:v>2000</c:v>
                </c:pt>
                <c:pt idx="131">
                  <c:v>2001</c:v>
                </c:pt>
                <c:pt idx="132">
                  <c:v>2002</c:v>
                </c:pt>
                <c:pt idx="133">
                  <c:v>2003</c:v>
                </c:pt>
                <c:pt idx="134">
                  <c:v>2004</c:v>
                </c:pt>
                <c:pt idx="135">
                  <c:v>2005</c:v>
                </c:pt>
                <c:pt idx="136">
                  <c:v>2006</c:v>
                </c:pt>
                <c:pt idx="137">
                  <c:v>2007</c:v>
                </c:pt>
                <c:pt idx="138">
                  <c:v>2008</c:v>
                </c:pt>
                <c:pt idx="139">
                  <c:v>2009</c:v>
                </c:pt>
                <c:pt idx="140">
                  <c:v>2010</c:v>
                </c:pt>
                <c:pt idx="141">
                  <c:v>2011</c:v>
                </c:pt>
                <c:pt idx="142">
                  <c:v>2012</c:v>
                </c:pt>
                <c:pt idx="143">
                  <c:v>2013</c:v>
                </c:pt>
              </c:numCache>
            </c:numRef>
          </c:cat>
          <c:val>
            <c:numRef>
              <c:f>Sheet1!$C$2:$C$145</c:f>
              <c:numCache>
                <c:formatCode>0.0</c:formatCode>
                <c:ptCount val="144"/>
                <c:pt idx="0">
                  <c:v>1139.6807297605474</c:v>
                </c:pt>
                <c:pt idx="1">
                  <c:v>1126.8393057110864</c:v>
                </c:pt>
                <c:pt idx="2">
                  <c:v>1145.0324354040683</c:v>
                </c:pt>
                <c:pt idx="3">
                  <c:v>1193.3974011911205</c:v>
                </c:pt>
                <c:pt idx="4">
                  <c:v>1204.1201281366791</c:v>
                </c:pt>
                <c:pt idx="5">
                  <c:v>1211.1848341232228</c:v>
                </c:pt>
                <c:pt idx="6">
                  <c:v>1259.2427385892117</c:v>
                </c:pt>
                <c:pt idx="7">
                  <c:v>1211.2003065917222</c:v>
                </c:pt>
                <c:pt idx="8">
                  <c:v>1172.7665153807361</c:v>
                </c:pt>
                <c:pt idx="9">
                  <c:v>1167.4041708043694</c:v>
                </c:pt>
                <c:pt idx="10">
                  <c:v>1154.8265754763067</c:v>
                </c:pt>
                <c:pt idx="11">
                  <c:v>1110.0579150579151</c:v>
                </c:pt>
                <c:pt idx="12">
                  <c:v>1202.8860819828408</c:v>
                </c:pt>
                <c:pt idx="13">
                  <c:v>1229.807511737089</c:v>
                </c:pt>
                <c:pt idx="14">
                  <c:v>1219.3424214417744</c:v>
                </c:pt>
                <c:pt idx="15">
                  <c:v>1231.2287015945328</c:v>
                </c:pt>
                <c:pt idx="16">
                  <c:v>1275.501798561151</c:v>
                </c:pt>
                <c:pt idx="17">
                  <c:v>1275.5374059318283</c:v>
                </c:pt>
                <c:pt idx="18">
                  <c:v>1302.287456445993</c:v>
                </c:pt>
                <c:pt idx="19">
                  <c:v>1326.5877305877304</c:v>
                </c:pt>
                <c:pt idx="20">
                  <c:v>1381.0401861252117</c:v>
                </c:pt>
                <c:pt idx="21">
                  <c:v>1350.390142021721</c:v>
                </c:pt>
                <c:pt idx="22">
                  <c:v>1279.8853529171768</c:v>
                </c:pt>
                <c:pt idx="23">
                  <c:v>1340.9012345679012</c:v>
                </c:pt>
                <c:pt idx="24">
                  <c:v>1399.4225408203902</c:v>
                </c:pt>
                <c:pt idx="25">
                  <c:v>1492.3962948046717</c:v>
                </c:pt>
                <c:pt idx="26">
                  <c:v>1569.9411530815107</c:v>
                </c:pt>
                <c:pt idx="27">
                  <c:v>1624.1945861122006</c:v>
                </c:pt>
                <c:pt idx="28">
                  <c:v>1668.1977597528003</c:v>
                </c:pt>
                <c:pt idx="29">
                  <c:v>1606.9893292682925</c:v>
                </c:pt>
                <c:pt idx="30">
                  <c:v>1668.4803476946336</c:v>
                </c:pt>
                <c:pt idx="31">
                  <c:v>1636.1781027371578</c:v>
                </c:pt>
                <c:pt idx="32">
                  <c:v>1591.3034251675354</c:v>
                </c:pt>
                <c:pt idx="33">
                  <c:v>1685.7893569844791</c:v>
                </c:pt>
                <c:pt idx="34">
                  <c:v>1730.9868372943326</c:v>
                </c:pt>
                <c:pt idx="35">
                  <c:v>1741.8236784938447</c:v>
                </c:pt>
                <c:pt idx="36">
                  <c:v>1794.3281922525105</c:v>
                </c:pt>
                <c:pt idx="37">
                  <c:v>1834.4877702942219</c:v>
                </c:pt>
                <c:pt idx="38">
                  <c:v>1828.9377839916115</c:v>
                </c:pt>
                <c:pt idx="39">
                  <c:v>1884.3032080027597</c:v>
                </c:pt>
                <c:pt idx="40">
                  <c:v>1906.4479344486176</c:v>
                </c:pt>
                <c:pt idx="41">
                  <c:v>1939.1326806212023</c:v>
                </c:pt>
                <c:pt idx="42">
                  <c:v>2022.4019346230823</c:v>
                </c:pt>
                <c:pt idx="43">
                  <c:v>2110.6706309877763</c:v>
                </c:pt>
                <c:pt idx="44">
                  <c:v>2000.6170979364556</c:v>
                </c:pt>
                <c:pt idx="45">
                  <c:v>1881.6775867661368</c:v>
                </c:pt>
                <c:pt idx="46">
                  <c:v>1893.0370370370372</c:v>
                </c:pt>
                <c:pt idx="47">
                  <c:v>1580.8889244558254</c:v>
                </c:pt>
                <c:pt idx="48">
                  <c:v>1369.8016</c:v>
                </c:pt>
                <c:pt idx="49">
                  <c:v>1658.2293872313121</c:v>
                </c:pt>
                <c:pt idx="50">
                  <c:v>1845.5298436003832</c:v>
                </c:pt>
                <c:pt idx="51">
                  <c:v>1884.4526813880127</c:v>
                </c:pt>
                <c:pt idx="52">
                  <c:v>2058.0143302180691</c:v>
                </c:pt>
                <c:pt idx="53">
                  <c:v>2186.799259944496</c:v>
                </c:pt>
                <c:pt idx="54">
                  <c:v>2224.0437041564792</c:v>
                </c:pt>
                <c:pt idx="55">
                  <c:v>2328.1949152542375</c:v>
                </c:pt>
                <c:pt idx="56">
                  <c:v>2391.8089248277929</c:v>
                </c:pt>
                <c:pt idx="57">
                  <c:v>2557.1175771971498</c:v>
                </c:pt>
                <c:pt idx="58">
                  <c:v>2707.2352767962311</c:v>
                </c:pt>
                <c:pt idx="59">
                  <c:v>2716.8177570093453</c:v>
                </c:pt>
                <c:pt idx="60">
                  <c:v>2665.633806900551</c:v>
                </c:pt>
                <c:pt idx="61">
                  <c:v>2580.597238204833</c:v>
                </c:pt>
                <c:pt idx="62">
                  <c:v>2549.7636311732799</c:v>
                </c:pt>
                <c:pt idx="63">
                  <c:v>2701.6446398184912</c:v>
                </c:pt>
                <c:pt idx="64">
                  <c:v>2988.3741899126512</c:v>
                </c:pt>
                <c:pt idx="65">
                  <c:v>3092.6619127516774</c:v>
                </c:pt>
                <c:pt idx="66">
                  <c:v>3278.7758955845602</c:v>
                </c:pt>
                <c:pt idx="67">
                  <c:v>3441.1795366795373</c:v>
                </c:pt>
                <c:pt idx="68">
                  <c:v>3589.4436542669587</c:v>
                </c:pt>
                <c:pt idx="69">
                  <c:v>3407.6977753662504</c:v>
                </c:pt>
                <c:pt idx="70">
                  <c:v>3220.4153596538672</c:v>
                </c:pt>
                <c:pt idx="71">
                  <c:v>3322.2109670448408</c:v>
                </c:pt>
                <c:pt idx="72">
                  <c:v>3327.1734088457388</c:v>
                </c:pt>
                <c:pt idx="73">
                  <c:v>3696.7258801397479</c:v>
                </c:pt>
                <c:pt idx="74">
                  <c:v>3684.5799196787152</c:v>
                </c:pt>
                <c:pt idx="75">
                  <c:v>3449.5159659393298</c:v>
                </c:pt>
                <c:pt idx="76">
                  <c:v>3682.991592222806</c:v>
                </c:pt>
                <c:pt idx="77">
                  <c:v>3716.845037574501</c:v>
                </c:pt>
                <c:pt idx="78">
                  <c:v>3957.1950408997959</c:v>
                </c:pt>
                <c:pt idx="79">
                  <c:v>4143.2576331062328</c:v>
                </c:pt>
                <c:pt idx="80">
                  <c:v>4253.28643767617</c:v>
                </c:pt>
                <c:pt idx="81">
                  <c:v>4571.1956118894077</c:v>
                </c:pt>
                <c:pt idx="82">
                  <c:v>4674.4896711893407</c:v>
                </c:pt>
                <c:pt idx="83">
                  <c:v>4651.6403343479742</c:v>
                </c:pt>
                <c:pt idx="84">
                  <c:v>5001.5524612481795</c:v>
                </c:pt>
                <c:pt idx="85">
                  <c:v>5196.8169260195045</c:v>
                </c:pt>
                <c:pt idx="86">
                  <c:v>5295.3266226031719</c:v>
                </c:pt>
                <c:pt idx="87">
                  <c:v>5490.0555041628122</c:v>
                </c:pt>
                <c:pt idx="88">
                  <c:v>5474.3336850314236</c:v>
                </c:pt>
                <c:pt idx="89">
                  <c:v>5753.5212870048017</c:v>
                </c:pt>
                <c:pt idx="90">
                  <c:v>6230.3594003973267</c:v>
                </c:pt>
                <c:pt idx="91">
                  <c:v>6657.9182623463239</c:v>
                </c:pt>
                <c:pt idx="92">
                  <c:v>6818.9666439048651</c:v>
                </c:pt>
                <c:pt idx="93">
                  <c:v>6993.9948829496279</c:v>
                </c:pt>
                <c:pt idx="94">
                  <c:v>7306.7337591985479</c:v>
                </c:pt>
                <c:pt idx="95">
                  <c:v>7669.6002306883929</c:v>
                </c:pt>
                <c:pt idx="96">
                  <c:v>7824.4979282315217</c:v>
                </c:pt>
                <c:pt idx="97">
                  <c:v>7946.5988556897655</c:v>
                </c:pt>
                <c:pt idx="98">
                  <c:v>8092.9970567186338</c:v>
                </c:pt>
                <c:pt idx="99">
                  <c:v>8877.5754062959259</c:v>
                </c:pt>
                <c:pt idx="100">
                  <c:v>9576.8692794466369</c:v>
                </c:pt>
                <c:pt idx="101">
                  <c:v>9764.6984339536393</c:v>
                </c:pt>
                <c:pt idx="102">
                  <c:v>10447.53954872095</c:v>
                </c:pt>
                <c:pt idx="103">
                  <c:v>11085.105466450324</c:v>
                </c:pt>
                <c:pt idx="104">
                  <c:v>11361.296080181231</c:v>
                </c:pt>
                <c:pt idx="105">
                  <c:v>11441.302752725864</c:v>
                </c:pt>
                <c:pt idx="106">
                  <c:v>11358.403813728612</c:v>
                </c:pt>
                <c:pt idx="107">
                  <c:v>11354.528960506041</c:v>
                </c:pt>
                <c:pt idx="108">
                  <c:v>11558.900862867087</c:v>
                </c:pt>
                <c:pt idx="109">
                  <c:v>12331.547277997101</c:v>
                </c:pt>
                <c:pt idx="110">
                  <c:v>12948.958423779721</c:v>
                </c:pt>
                <c:pt idx="111">
                  <c:v>13134.056838759625</c:v>
                </c:pt>
                <c:pt idx="112">
                  <c:v>13484.753154850088</c:v>
                </c:pt>
                <c:pt idx="113">
                  <c:v>13766.872393702606</c:v>
                </c:pt>
                <c:pt idx="114">
                  <c:v>14106.716637428746</c:v>
                </c:pt>
                <c:pt idx="115">
                  <c:v>14522.062686169502</c:v>
                </c:pt>
                <c:pt idx="116">
                  <c:v>14819.458956445556</c:v>
                </c:pt>
                <c:pt idx="117">
                  <c:v>15382.232073173524</c:v>
                </c:pt>
                <c:pt idx="118">
                  <c:v>16087.912727707921</c:v>
                </c:pt>
                <c:pt idx="119">
                  <c:v>16945.69265407891</c:v>
                </c:pt>
                <c:pt idx="120">
                  <c:v>16866.375342680032</c:v>
                </c:pt>
                <c:pt idx="121">
                  <c:v>15767.888164442469</c:v>
                </c:pt>
                <c:pt idx="122">
                  <c:v>15136.114769968101</c:v>
                </c:pt>
                <c:pt idx="123">
                  <c:v>14942.82752697513</c:v>
                </c:pt>
                <c:pt idx="124">
                  <c:v>15424.269176019063</c:v>
                </c:pt>
                <c:pt idx="125">
                  <c:v>15976.987648516548</c:v>
                </c:pt>
                <c:pt idx="126">
                  <c:v>16496.669146985241</c:v>
                </c:pt>
                <c:pt idx="127">
                  <c:v>17472.303536336211</c:v>
                </c:pt>
                <c:pt idx="128">
                  <c:v>18306.525379931536</c:v>
                </c:pt>
                <c:pt idx="129">
                  <c:v>18981.002694790717</c:v>
                </c:pt>
                <c:pt idx="130">
                  <c:v>19950.891924312193</c:v>
                </c:pt>
                <c:pt idx="131">
                  <c:v>20360.391559578478</c:v>
                </c:pt>
                <c:pt idx="132">
                  <c:v>20683.000708640793</c:v>
                </c:pt>
                <c:pt idx="133">
                  <c:v>21053.137627512053</c:v>
                </c:pt>
                <c:pt idx="134">
                  <c:v>21879.093145856466</c:v>
                </c:pt>
                <c:pt idx="135">
                  <c:v>22478.604138269035</c:v>
                </c:pt>
                <c:pt idx="136">
                  <c:v>23434.467453076344</c:v>
                </c:pt>
                <c:pt idx="137">
                  <c:v>24651.340279395088</c:v>
                </c:pt>
                <c:pt idx="138">
                  <c:v>24694.057867391202</c:v>
                </c:pt>
                <c:pt idx="139">
                  <c:v>22561.739564366093</c:v>
                </c:pt>
                <c:pt idx="140">
                  <c:v>23290.483285665083</c:v>
                </c:pt>
                <c:pt idx="141">
                  <c:v>24274.204746309231</c:v>
                </c:pt>
                <c:pt idx="142">
                  <c:v>24251.525304595827</c:v>
                </c:pt>
                <c:pt idx="143">
                  <c:v>24341.733272468049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1B7-43DF-BB31-AC44350AF6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rgbClr val="7ED1E6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1870</c:v>
                </c:pt>
                <c:pt idx="1">
                  <c:v>1871</c:v>
                </c:pt>
                <c:pt idx="2">
                  <c:v>1872</c:v>
                </c:pt>
                <c:pt idx="3">
                  <c:v>1873</c:v>
                </c:pt>
                <c:pt idx="4">
                  <c:v>1874</c:v>
                </c:pt>
                <c:pt idx="5">
                  <c:v>1875</c:v>
                </c:pt>
                <c:pt idx="6">
                  <c:v>1876</c:v>
                </c:pt>
                <c:pt idx="7">
                  <c:v>1877</c:v>
                </c:pt>
                <c:pt idx="8">
                  <c:v>1878</c:v>
                </c:pt>
                <c:pt idx="9">
                  <c:v>1879</c:v>
                </c:pt>
                <c:pt idx="10">
                  <c:v>1880</c:v>
                </c:pt>
                <c:pt idx="11">
                  <c:v>1881</c:v>
                </c:pt>
                <c:pt idx="12">
                  <c:v>1882</c:v>
                </c:pt>
                <c:pt idx="13">
                  <c:v>1883</c:v>
                </c:pt>
                <c:pt idx="14">
                  <c:v>1884</c:v>
                </c:pt>
                <c:pt idx="15">
                  <c:v>1885</c:v>
                </c:pt>
                <c:pt idx="16">
                  <c:v>1886</c:v>
                </c:pt>
                <c:pt idx="17">
                  <c:v>1887</c:v>
                </c:pt>
                <c:pt idx="18">
                  <c:v>1888</c:v>
                </c:pt>
                <c:pt idx="19">
                  <c:v>1889</c:v>
                </c:pt>
                <c:pt idx="20">
                  <c:v>1890</c:v>
                </c:pt>
                <c:pt idx="21">
                  <c:v>1891</c:v>
                </c:pt>
                <c:pt idx="22">
                  <c:v>1892</c:v>
                </c:pt>
                <c:pt idx="23">
                  <c:v>1893</c:v>
                </c:pt>
                <c:pt idx="24">
                  <c:v>1894</c:v>
                </c:pt>
                <c:pt idx="25">
                  <c:v>1895</c:v>
                </c:pt>
                <c:pt idx="26">
                  <c:v>1896</c:v>
                </c:pt>
                <c:pt idx="27">
                  <c:v>1897</c:v>
                </c:pt>
                <c:pt idx="28">
                  <c:v>1898</c:v>
                </c:pt>
                <c:pt idx="29">
                  <c:v>1899</c:v>
                </c:pt>
                <c:pt idx="30">
                  <c:v>1900</c:v>
                </c:pt>
                <c:pt idx="31">
                  <c:v>1901</c:v>
                </c:pt>
                <c:pt idx="32">
                  <c:v>1902</c:v>
                </c:pt>
                <c:pt idx="33">
                  <c:v>1903</c:v>
                </c:pt>
                <c:pt idx="34">
                  <c:v>1904</c:v>
                </c:pt>
                <c:pt idx="35">
                  <c:v>1905</c:v>
                </c:pt>
                <c:pt idx="36">
                  <c:v>1906</c:v>
                </c:pt>
                <c:pt idx="37">
                  <c:v>1907</c:v>
                </c:pt>
                <c:pt idx="38">
                  <c:v>1908</c:v>
                </c:pt>
                <c:pt idx="39">
                  <c:v>1909</c:v>
                </c:pt>
                <c:pt idx="40">
                  <c:v>1910</c:v>
                </c:pt>
                <c:pt idx="41">
                  <c:v>1911</c:v>
                </c:pt>
                <c:pt idx="42">
                  <c:v>1912</c:v>
                </c:pt>
                <c:pt idx="43">
                  <c:v>1913</c:v>
                </c:pt>
                <c:pt idx="44">
                  <c:v>1914</c:v>
                </c:pt>
                <c:pt idx="45">
                  <c:v>1915</c:v>
                </c:pt>
                <c:pt idx="46">
                  <c:v>1916</c:v>
                </c:pt>
                <c:pt idx="47">
                  <c:v>1917</c:v>
                </c:pt>
                <c:pt idx="48">
                  <c:v>1918</c:v>
                </c:pt>
                <c:pt idx="49">
                  <c:v>1919</c:v>
                </c:pt>
                <c:pt idx="50">
                  <c:v>1920</c:v>
                </c:pt>
                <c:pt idx="51">
                  <c:v>1921</c:v>
                </c:pt>
                <c:pt idx="52">
                  <c:v>1922</c:v>
                </c:pt>
                <c:pt idx="53">
                  <c:v>1923</c:v>
                </c:pt>
                <c:pt idx="54">
                  <c:v>1924</c:v>
                </c:pt>
                <c:pt idx="55">
                  <c:v>1925</c:v>
                </c:pt>
                <c:pt idx="56">
                  <c:v>1926</c:v>
                </c:pt>
                <c:pt idx="57">
                  <c:v>1927</c:v>
                </c:pt>
                <c:pt idx="58">
                  <c:v>1928</c:v>
                </c:pt>
                <c:pt idx="59">
                  <c:v>1929</c:v>
                </c:pt>
                <c:pt idx="60">
                  <c:v>1930</c:v>
                </c:pt>
                <c:pt idx="61">
                  <c:v>1931</c:v>
                </c:pt>
                <c:pt idx="62">
                  <c:v>1932</c:v>
                </c:pt>
                <c:pt idx="63">
                  <c:v>1933</c:v>
                </c:pt>
                <c:pt idx="64">
                  <c:v>1934</c:v>
                </c:pt>
                <c:pt idx="65">
                  <c:v>1935</c:v>
                </c:pt>
                <c:pt idx="66">
                  <c:v>1936</c:v>
                </c:pt>
                <c:pt idx="67">
                  <c:v>1937</c:v>
                </c:pt>
                <c:pt idx="68">
                  <c:v>1938</c:v>
                </c:pt>
                <c:pt idx="69">
                  <c:v>1939</c:v>
                </c:pt>
                <c:pt idx="70">
                  <c:v>1940</c:v>
                </c:pt>
                <c:pt idx="71">
                  <c:v>1941</c:v>
                </c:pt>
                <c:pt idx="72">
                  <c:v>1942</c:v>
                </c:pt>
                <c:pt idx="73">
                  <c:v>1943</c:v>
                </c:pt>
                <c:pt idx="74">
                  <c:v>1944</c:v>
                </c:pt>
                <c:pt idx="75">
                  <c:v>1945</c:v>
                </c:pt>
                <c:pt idx="76">
                  <c:v>1946</c:v>
                </c:pt>
                <c:pt idx="77">
                  <c:v>1947</c:v>
                </c:pt>
                <c:pt idx="78">
                  <c:v>1948</c:v>
                </c:pt>
                <c:pt idx="79">
                  <c:v>1949</c:v>
                </c:pt>
                <c:pt idx="80">
                  <c:v>1950</c:v>
                </c:pt>
                <c:pt idx="81">
                  <c:v>1951</c:v>
                </c:pt>
                <c:pt idx="82">
                  <c:v>1952</c:v>
                </c:pt>
                <c:pt idx="83">
                  <c:v>1953</c:v>
                </c:pt>
                <c:pt idx="84">
                  <c:v>1954</c:v>
                </c:pt>
                <c:pt idx="85">
                  <c:v>1955</c:v>
                </c:pt>
                <c:pt idx="86">
                  <c:v>1956</c:v>
                </c:pt>
                <c:pt idx="87">
                  <c:v>1957</c:v>
                </c:pt>
                <c:pt idx="88">
                  <c:v>1958</c:v>
                </c:pt>
                <c:pt idx="89">
                  <c:v>1959</c:v>
                </c:pt>
                <c:pt idx="90">
                  <c:v>1960</c:v>
                </c:pt>
                <c:pt idx="91">
                  <c:v>1961</c:v>
                </c:pt>
                <c:pt idx="92">
                  <c:v>1962</c:v>
                </c:pt>
                <c:pt idx="93">
                  <c:v>1963</c:v>
                </c:pt>
                <c:pt idx="94">
                  <c:v>1964</c:v>
                </c:pt>
                <c:pt idx="95">
                  <c:v>1965</c:v>
                </c:pt>
                <c:pt idx="96">
                  <c:v>1966</c:v>
                </c:pt>
                <c:pt idx="97">
                  <c:v>1967</c:v>
                </c:pt>
                <c:pt idx="98">
                  <c:v>1968</c:v>
                </c:pt>
                <c:pt idx="99">
                  <c:v>1969</c:v>
                </c:pt>
                <c:pt idx="100">
                  <c:v>1970</c:v>
                </c:pt>
                <c:pt idx="101">
                  <c:v>1971</c:v>
                </c:pt>
                <c:pt idx="102">
                  <c:v>1972</c:v>
                </c:pt>
                <c:pt idx="103">
                  <c:v>1973</c:v>
                </c:pt>
                <c:pt idx="104">
                  <c:v>1974</c:v>
                </c:pt>
                <c:pt idx="105">
                  <c:v>1975</c:v>
                </c:pt>
                <c:pt idx="106">
                  <c:v>1976</c:v>
                </c:pt>
                <c:pt idx="107">
                  <c:v>1977</c:v>
                </c:pt>
                <c:pt idx="108">
                  <c:v>1978</c:v>
                </c:pt>
                <c:pt idx="109">
                  <c:v>1979</c:v>
                </c:pt>
                <c:pt idx="110">
                  <c:v>1980</c:v>
                </c:pt>
                <c:pt idx="111">
                  <c:v>1981</c:v>
                </c:pt>
                <c:pt idx="112">
                  <c:v>1982</c:v>
                </c:pt>
                <c:pt idx="113">
                  <c:v>1983</c:v>
                </c:pt>
                <c:pt idx="114">
                  <c:v>1984</c:v>
                </c:pt>
                <c:pt idx="115">
                  <c:v>1985</c:v>
                </c:pt>
                <c:pt idx="116">
                  <c:v>1986</c:v>
                </c:pt>
                <c:pt idx="117">
                  <c:v>1987</c:v>
                </c:pt>
                <c:pt idx="118">
                  <c:v>1988</c:v>
                </c:pt>
                <c:pt idx="119">
                  <c:v>1989</c:v>
                </c:pt>
                <c:pt idx="120">
                  <c:v>1990</c:v>
                </c:pt>
                <c:pt idx="121">
                  <c:v>1991</c:v>
                </c:pt>
                <c:pt idx="122">
                  <c:v>1992</c:v>
                </c:pt>
                <c:pt idx="123">
                  <c:v>1993</c:v>
                </c:pt>
                <c:pt idx="124">
                  <c:v>1994</c:v>
                </c:pt>
                <c:pt idx="125">
                  <c:v>1995</c:v>
                </c:pt>
                <c:pt idx="126">
                  <c:v>1996</c:v>
                </c:pt>
                <c:pt idx="127">
                  <c:v>1997</c:v>
                </c:pt>
                <c:pt idx="128">
                  <c:v>1998</c:v>
                </c:pt>
                <c:pt idx="129">
                  <c:v>1999</c:v>
                </c:pt>
                <c:pt idx="130">
                  <c:v>2000</c:v>
                </c:pt>
                <c:pt idx="131">
                  <c:v>2001</c:v>
                </c:pt>
                <c:pt idx="132">
                  <c:v>2002</c:v>
                </c:pt>
                <c:pt idx="133">
                  <c:v>2003</c:v>
                </c:pt>
                <c:pt idx="134">
                  <c:v>2004</c:v>
                </c:pt>
                <c:pt idx="135">
                  <c:v>2005</c:v>
                </c:pt>
                <c:pt idx="136">
                  <c:v>2006</c:v>
                </c:pt>
                <c:pt idx="137">
                  <c:v>2007</c:v>
                </c:pt>
                <c:pt idx="138">
                  <c:v>2008</c:v>
                </c:pt>
                <c:pt idx="139">
                  <c:v>2009</c:v>
                </c:pt>
                <c:pt idx="140">
                  <c:v>2010</c:v>
                </c:pt>
                <c:pt idx="141">
                  <c:v>2011</c:v>
                </c:pt>
                <c:pt idx="142">
                  <c:v>2012</c:v>
                </c:pt>
                <c:pt idx="143">
                  <c:v>2013</c:v>
                </c:pt>
              </c:numCache>
            </c:numRef>
          </c:cat>
          <c:val>
            <c:numRef>
              <c:f>Sheet1!$D$2:$D$145</c:f>
              <c:numCache>
                <c:formatCode>0.0</c:formatCode>
                <c:ptCount val="144"/>
                <c:pt idx="0">
                  <c:v>1345.0631555755072</c:v>
                </c:pt>
                <c:pt idx="1">
                  <c:v>1391.7585230145173</c:v>
                </c:pt>
                <c:pt idx="2">
                  <c:v>1416.5171244694977</c:v>
                </c:pt>
                <c:pt idx="3">
                  <c:v>1432.9356743476337</c:v>
                </c:pt>
                <c:pt idx="4">
                  <c:v>1487.1458306632364</c:v>
                </c:pt>
                <c:pt idx="5">
                  <c:v>1434.1538140646846</c:v>
                </c:pt>
                <c:pt idx="6">
                  <c:v>1524.9753357239961</c:v>
                </c:pt>
                <c:pt idx="7">
                  <c:v>1490.5579688280206</c:v>
                </c:pt>
                <c:pt idx="8">
                  <c:v>1437.1788808493814</c:v>
                </c:pt>
                <c:pt idx="9">
                  <c:v>1516.2235256774602</c:v>
                </c:pt>
                <c:pt idx="10">
                  <c:v>1480.2390217822233</c:v>
                </c:pt>
                <c:pt idx="11">
                  <c:v>1533.3630937233172</c:v>
                </c:pt>
                <c:pt idx="12">
                  <c:v>1476.7266245184442</c:v>
                </c:pt>
                <c:pt idx="13">
                  <c:v>1588.4363840738044</c:v>
                </c:pt>
                <c:pt idx="14">
                  <c:v>1554.1369104795549</c:v>
                </c:pt>
                <c:pt idx="15">
                  <c:v>1582.1005925097536</c:v>
                </c:pt>
                <c:pt idx="16">
                  <c:v>1597.665696568115</c:v>
                </c:pt>
                <c:pt idx="17">
                  <c:v>1550.186744169237</c:v>
                </c:pt>
                <c:pt idx="18">
                  <c:v>1575.462129458442</c:v>
                </c:pt>
                <c:pt idx="19">
                  <c:v>1598.8753502828704</c:v>
                </c:pt>
                <c:pt idx="20">
                  <c:v>1635.4983864786632</c:v>
                </c:pt>
                <c:pt idx="21">
                  <c:v>1724.4525507088033</c:v>
                </c:pt>
                <c:pt idx="22">
                  <c:v>1701.8361248246074</c:v>
                </c:pt>
                <c:pt idx="23">
                  <c:v>1743.4943622331091</c:v>
                </c:pt>
                <c:pt idx="24">
                  <c:v>1751.1557233078095</c:v>
                </c:pt>
                <c:pt idx="25">
                  <c:v>1836.2647940132663</c:v>
                </c:pt>
                <c:pt idx="26">
                  <c:v>1884.2574037187997</c:v>
                </c:pt>
                <c:pt idx="27">
                  <c:v>1958.1172013923544</c:v>
                </c:pt>
                <c:pt idx="28">
                  <c:v>2024.7585902147302</c:v>
                </c:pt>
                <c:pt idx="29">
                  <c:v>2074.6729977865371</c:v>
                </c:pt>
                <c:pt idx="30">
                  <c:v>2083.0276272045235</c:v>
                </c:pt>
                <c:pt idx="31">
                  <c:v>2137.0844667930628</c:v>
                </c:pt>
                <c:pt idx="32">
                  <c:v>2108.9337391705776</c:v>
                </c:pt>
                <c:pt idx="33">
                  <c:v>2219.6553390185891</c:v>
                </c:pt>
                <c:pt idx="34">
                  <c:v>2257.8316883663251</c:v>
                </c:pt>
                <c:pt idx="35">
                  <c:v>2225.4131972669611</c:v>
                </c:pt>
                <c:pt idx="36">
                  <c:v>2403.4333877439522</c:v>
                </c:pt>
                <c:pt idx="37">
                  <c:v>2563.3770119683613</c:v>
                </c:pt>
                <c:pt idx="38">
                  <c:v>2484.4040856265187</c:v>
                </c:pt>
                <c:pt idx="39">
                  <c:v>2497.3179955610044</c:v>
                </c:pt>
                <c:pt idx="40">
                  <c:v>2543.1285149342775</c:v>
                </c:pt>
                <c:pt idx="41">
                  <c:v>2606.4082786140671</c:v>
                </c:pt>
                <c:pt idx="42">
                  <c:v>2705.3079713728443</c:v>
                </c:pt>
                <c:pt idx="43">
                  <c:v>2874.078997790205</c:v>
                </c:pt>
                <c:pt idx="44">
                  <c:v>2935.0663896963429</c:v>
                </c:pt>
                <c:pt idx="45">
                  <c:v>3036.9983918912212</c:v>
                </c:pt>
                <c:pt idx="46">
                  <c:v>3205.4944529874265</c:v>
                </c:pt>
                <c:pt idx="47">
                  <c:v>3010.5253780626931</c:v>
                </c:pt>
                <c:pt idx="48">
                  <c:v>2782.2451365656302</c:v>
                </c:pt>
                <c:pt idx="49">
                  <c:v>2824.6554766119634</c:v>
                </c:pt>
                <c:pt idx="50">
                  <c:v>3004.1671707016167</c:v>
                </c:pt>
                <c:pt idx="51">
                  <c:v>2849.5334279119911</c:v>
                </c:pt>
                <c:pt idx="52">
                  <c:v>3053.6398599968693</c:v>
                </c:pt>
                <c:pt idx="53">
                  <c:v>3151.3392622988817</c:v>
                </c:pt>
                <c:pt idx="54">
                  <c:v>3366.4987589377129</c:v>
                </c:pt>
                <c:pt idx="55">
                  <c:v>3442.9600497439019</c:v>
                </c:pt>
                <c:pt idx="56">
                  <c:v>3610.6160753463641</c:v>
                </c:pt>
                <c:pt idx="57">
                  <c:v>3728.0402402292457</c:v>
                </c:pt>
                <c:pt idx="58">
                  <c:v>3834.6593461361126</c:v>
                </c:pt>
                <c:pt idx="59">
                  <c:v>4062.7275577546834</c:v>
                </c:pt>
                <c:pt idx="60">
                  <c:v>4237.6909805987007</c:v>
                </c:pt>
                <c:pt idx="61">
                  <c:v>4129.2241545291618</c:v>
                </c:pt>
                <c:pt idx="62">
                  <c:v>3967.8842645856289</c:v>
                </c:pt>
                <c:pt idx="63">
                  <c:v>4033.4330682244999</c:v>
                </c:pt>
                <c:pt idx="64">
                  <c:v>4294.0836982946585</c:v>
                </c:pt>
                <c:pt idx="65">
                  <c:v>4491.7283879943034</c:v>
                </c:pt>
                <c:pt idx="66">
                  <c:v>4640.3749723323299</c:v>
                </c:pt>
                <c:pt idx="67">
                  <c:v>4754.856293995751</c:v>
                </c:pt>
                <c:pt idx="68">
                  <c:v>4900.8699561739977</c:v>
                </c:pt>
                <c:pt idx="69">
                  <c:v>5251.155897057577</c:v>
                </c:pt>
                <c:pt idx="70">
                  <c:v>4854.6376797032663</c:v>
                </c:pt>
                <c:pt idx="71">
                  <c:v>4711.6729608546084</c:v>
                </c:pt>
                <c:pt idx="72">
                  <c:v>4740.520133373182</c:v>
                </c:pt>
                <c:pt idx="73">
                  <c:v>4880.2853614554197</c:v>
                </c:pt>
                <c:pt idx="74">
                  <c:v>5011.0804642124767</c:v>
                </c:pt>
                <c:pt idx="75">
                  <c:v>5145.1157240879484</c:v>
                </c:pt>
                <c:pt idx="76">
                  <c:v>5645.5180376192766</c:v>
                </c:pt>
                <c:pt idx="77">
                  <c:v>6091.2616597596088</c:v>
                </c:pt>
                <c:pt idx="78">
                  <c:v>6161.8995331163142</c:v>
                </c:pt>
                <c:pt idx="79">
                  <c:v>6353.2054016770389</c:v>
                </c:pt>
                <c:pt idx="80">
                  <c:v>6739.2262058366041</c:v>
                </c:pt>
                <c:pt idx="81">
                  <c:v>6948.8450874685241</c:v>
                </c:pt>
                <c:pt idx="82">
                  <c:v>6996.1135042044052</c:v>
                </c:pt>
                <c:pt idx="83">
                  <c:v>7144.570282759717</c:v>
                </c:pt>
                <c:pt idx="84">
                  <c:v>7402.103558748955</c:v>
                </c:pt>
                <c:pt idx="85">
                  <c:v>7565.5534885898433</c:v>
                </c:pt>
                <c:pt idx="86">
                  <c:v>7797.0620202199725</c:v>
                </c:pt>
                <c:pt idx="87">
                  <c:v>8092.425106602569</c:v>
                </c:pt>
                <c:pt idx="88">
                  <c:v>8082.8544203510792</c:v>
                </c:pt>
                <c:pt idx="89">
                  <c:v>8287.9301661910358</c:v>
                </c:pt>
                <c:pt idx="90">
                  <c:v>8687.5033420672698</c:v>
                </c:pt>
                <c:pt idx="91">
                  <c:v>9136.968085106384</c:v>
                </c:pt>
                <c:pt idx="92">
                  <c:v>9468.7757468997934</c:v>
                </c:pt>
                <c:pt idx="93">
                  <c:v>9916.8500051944084</c:v>
                </c:pt>
                <c:pt idx="94">
                  <c:v>10515.379143362463</c:v>
                </c:pt>
                <c:pt idx="95">
                  <c:v>10815.182606334491</c:v>
                </c:pt>
                <c:pt idx="96">
                  <c:v>10935.60285867978</c:v>
                </c:pt>
                <c:pt idx="97">
                  <c:v>11219.215219250806</c:v>
                </c:pt>
                <c:pt idx="98">
                  <c:v>11561.230602789103</c:v>
                </c:pt>
                <c:pt idx="99">
                  <c:v>12055.190624521523</c:v>
                </c:pt>
                <c:pt idx="100">
                  <c:v>12716.342567265132</c:v>
                </c:pt>
                <c:pt idx="101">
                  <c:v>12748.430849323257</c:v>
                </c:pt>
                <c:pt idx="102">
                  <c:v>13001.751968964418</c:v>
                </c:pt>
                <c:pt idx="103">
                  <c:v>13493.560712666082</c:v>
                </c:pt>
                <c:pt idx="104">
                  <c:v>13884.586351917023</c:v>
                </c:pt>
                <c:pt idx="105">
                  <c:v>14183.339294018848</c:v>
                </c:pt>
                <c:pt idx="106">
                  <c:v>14281.631317719717</c:v>
                </c:pt>
                <c:pt idx="107">
                  <c:v>14003.6235177207</c:v>
                </c:pt>
                <c:pt idx="108">
                  <c:v>14207.361723003753</c:v>
                </c:pt>
                <c:pt idx="109">
                  <c:v>14721.017830358393</c:v>
                </c:pt>
                <c:pt idx="110">
                  <c:v>14936.580000890444</c:v>
                </c:pt>
                <c:pt idx="111">
                  <c:v>14916.549385913571</c:v>
                </c:pt>
                <c:pt idx="112">
                  <c:v>15057.547752262391</c:v>
                </c:pt>
                <c:pt idx="113">
                  <c:v>15314.508412144029</c:v>
                </c:pt>
                <c:pt idx="114">
                  <c:v>15908.311777355313</c:v>
                </c:pt>
                <c:pt idx="115">
                  <c:v>16188.546660380023</c:v>
                </c:pt>
                <c:pt idx="116">
                  <c:v>16505.229560344796</c:v>
                </c:pt>
                <c:pt idx="117">
                  <c:v>16948.844610159831</c:v>
                </c:pt>
                <c:pt idx="118">
                  <c:v>17232.275478372576</c:v>
                </c:pt>
                <c:pt idx="119">
                  <c:v>17524.055039243372</c:v>
                </c:pt>
                <c:pt idx="120">
                  <c:v>17608.9024069798</c:v>
                </c:pt>
                <c:pt idx="121">
                  <c:v>17276.292063667857</c:v>
                </c:pt>
                <c:pt idx="122">
                  <c:v>16969.002863903235</c:v>
                </c:pt>
                <c:pt idx="123">
                  <c:v>16524.277933878264</c:v>
                </c:pt>
                <c:pt idx="124">
                  <c:v>17066.26514891598</c:v>
                </c:pt>
                <c:pt idx="125">
                  <c:v>17645.717619839848</c:v>
                </c:pt>
                <c:pt idx="126">
                  <c:v>17901.289102958424</c:v>
                </c:pt>
                <c:pt idx="127">
                  <c:v>18374.993537597693</c:v>
                </c:pt>
                <c:pt idx="128">
                  <c:v>19136.770051265463</c:v>
                </c:pt>
                <c:pt idx="129">
                  <c:v>20012.530037183817</c:v>
                </c:pt>
                <c:pt idx="130">
                  <c:v>20871.246597494053</c:v>
                </c:pt>
                <c:pt idx="131">
                  <c:v>21096.053432245481</c:v>
                </c:pt>
                <c:pt idx="132">
                  <c:v>21585.525419413058</c:v>
                </c:pt>
                <c:pt idx="133">
                  <c:v>22049.978205881405</c:v>
                </c:pt>
                <c:pt idx="134">
                  <c:v>22942.612169500579</c:v>
                </c:pt>
                <c:pt idx="135">
                  <c:v>23627.367728791112</c:v>
                </c:pt>
                <c:pt idx="136">
                  <c:v>24602.147150810728</c:v>
                </c:pt>
                <c:pt idx="137">
                  <c:v>25376.74189937206</c:v>
                </c:pt>
                <c:pt idx="138">
                  <c:v>25181.203906078124</c:v>
                </c:pt>
                <c:pt idx="139">
                  <c:v>23877.515135794431</c:v>
                </c:pt>
                <c:pt idx="140">
                  <c:v>25306.371128249099</c:v>
                </c:pt>
                <c:pt idx="141">
                  <c:v>26328.808334269605</c:v>
                </c:pt>
                <c:pt idx="142">
                  <c:v>26532.675725297642</c:v>
                </c:pt>
                <c:pt idx="143">
                  <c:v>27044.003330912659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B7-43DF-BB31-AC44350AF66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USA</c:v>
                </c:pt>
              </c:strCache>
            </c:strRef>
          </c:tx>
          <c:spPr>
            <a:ln w="38100">
              <a:solidFill>
                <a:srgbClr val="99CC00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1870</c:v>
                </c:pt>
                <c:pt idx="1">
                  <c:v>1871</c:v>
                </c:pt>
                <c:pt idx="2">
                  <c:v>1872</c:v>
                </c:pt>
                <c:pt idx="3">
                  <c:v>1873</c:v>
                </c:pt>
                <c:pt idx="4">
                  <c:v>1874</c:v>
                </c:pt>
                <c:pt idx="5">
                  <c:v>1875</c:v>
                </c:pt>
                <c:pt idx="6">
                  <c:v>1876</c:v>
                </c:pt>
                <c:pt idx="7">
                  <c:v>1877</c:v>
                </c:pt>
                <c:pt idx="8">
                  <c:v>1878</c:v>
                </c:pt>
                <c:pt idx="9">
                  <c:v>1879</c:v>
                </c:pt>
                <c:pt idx="10">
                  <c:v>1880</c:v>
                </c:pt>
                <c:pt idx="11">
                  <c:v>1881</c:v>
                </c:pt>
                <c:pt idx="12">
                  <c:v>1882</c:v>
                </c:pt>
                <c:pt idx="13">
                  <c:v>1883</c:v>
                </c:pt>
                <c:pt idx="14">
                  <c:v>1884</c:v>
                </c:pt>
                <c:pt idx="15">
                  <c:v>1885</c:v>
                </c:pt>
                <c:pt idx="16">
                  <c:v>1886</c:v>
                </c:pt>
                <c:pt idx="17">
                  <c:v>1887</c:v>
                </c:pt>
                <c:pt idx="18">
                  <c:v>1888</c:v>
                </c:pt>
                <c:pt idx="19">
                  <c:v>1889</c:v>
                </c:pt>
                <c:pt idx="20">
                  <c:v>1890</c:v>
                </c:pt>
                <c:pt idx="21">
                  <c:v>1891</c:v>
                </c:pt>
                <c:pt idx="22">
                  <c:v>1892</c:v>
                </c:pt>
                <c:pt idx="23">
                  <c:v>1893</c:v>
                </c:pt>
                <c:pt idx="24">
                  <c:v>1894</c:v>
                </c:pt>
                <c:pt idx="25">
                  <c:v>1895</c:v>
                </c:pt>
                <c:pt idx="26">
                  <c:v>1896</c:v>
                </c:pt>
                <c:pt idx="27">
                  <c:v>1897</c:v>
                </c:pt>
                <c:pt idx="28">
                  <c:v>1898</c:v>
                </c:pt>
                <c:pt idx="29">
                  <c:v>1899</c:v>
                </c:pt>
                <c:pt idx="30">
                  <c:v>1900</c:v>
                </c:pt>
                <c:pt idx="31">
                  <c:v>1901</c:v>
                </c:pt>
                <c:pt idx="32">
                  <c:v>1902</c:v>
                </c:pt>
                <c:pt idx="33">
                  <c:v>1903</c:v>
                </c:pt>
                <c:pt idx="34">
                  <c:v>1904</c:v>
                </c:pt>
                <c:pt idx="35">
                  <c:v>1905</c:v>
                </c:pt>
                <c:pt idx="36">
                  <c:v>1906</c:v>
                </c:pt>
                <c:pt idx="37">
                  <c:v>1907</c:v>
                </c:pt>
                <c:pt idx="38">
                  <c:v>1908</c:v>
                </c:pt>
                <c:pt idx="39">
                  <c:v>1909</c:v>
                </c:pt>
                <c:pt idx="40">
                  <c:v>1910</c:v>
                </c:pt>
                <c:pt idx="41">
                  <c:v>1911</c:v>
                </c:pt>
                <c:pt idx="42">
                  <c:v>1912</c:v>
                </c:pt>
                <c:pt idx="43">
                  <c:v>1913</c:v>
                </c:pt>
                <c:pt idx="44">
                  <c:v>1914</c:v>
                </c:pt>
                <c:pt idx="45">
                  <c:v>1915</c:v>
                </c:pt>
                <c:pt idx="46">
                  <c:v>1916</c:v>
                </c:pt>
                <c:pt idx="47">
                  <c:v>1917</c:v>
                </c:pt>
                <c:pt idx="48">
                  <c:v>1918</c:v>
                </c:pt>
                <c:pt idx="49">
                  <c:v>1919</c:v>
                </c:pt>
                <c:pt idx="50">
                  <c:v>1920</c:v>
                </c:pt>
                <c:pt idx="51">
                  <c:v>1921</c:v>
                </c:pt>
                <c:pt idx="52">
                  <c:v>1922</c:v>
                </c:pt>
                <c:pt idx="53">
                  <c:v>1923</c:v>
                </c:pt>
                <c:pt idx="54">
                  <c:v>1924</c:v>
                </c:pt>
                <c:pt idx="55">
                  <c:v>1925</c:v>
                </c:pt>
                <c:pt idx="56">
                  <c:v>1926</c:v>
                </c:pt>
                <c:pt idx="57">
                  <c:v>1927</c:v>
                </c:pt>
                <c:pt idx="58">
                  <c:v>1928</c:v>
                </c:pt>
                <c:pt idx="59">
                  <c:v>1929</c:v>
                </c:pt>
                <c:pt idx="60">
                  <c:v>1930</c:v>
                </c:pt>
                <c:pt idx="61">
                  <c:v>1931</c:v>
                </c:pt>
                <c:pt idx="62">
                  <c:v>1932</c:v>
                </c:pt>
                <c:pt idx="63">
                  <c:v>1933</c:v>
                </c:pt>
                <c:pt idx="64">
                  <c:v>1934</c:v>
                </c:pt>
                <c:pt idx="65">
                  <c:v>1935</c:v>
                </c:pt>
                <c:pt idx="66">
                  <c:v>1936</c:v>
                </c:pt>
                <c:pt idx="67">
                  <c:v>1937</c:v>
                </c:pt>
                <c:pt idx="68">
                  <c:v>1938</c:v>
                </c:pt>
                <c:pt idx="69">
                  <c:v>1939</c:v>
                </c:pt>
                <c:pt idx="70">
                  <c:v>1940</c:v>
                </c:pt>
                <c:pt idx="71">
                  <c:v>1941</c:v>
                </c:pt>
                <c:pt idx="72">
                  <c:v>1942</c:v>
                </c:pt>
                <c:pt idx="73">
                  <c:v>1943</c:v>
                </c:pt>
                <c:pt idx="74">
                  <c:v>1944</c:v>
                </c:pt>
                <c:pt idx="75">
                  <c:v>1945</c:v>
                </c:pt>
                <c:pt idx="76">
                  <c:v>1946</c:v>
                </c:pt>
                <c:pt idx="77">
                  <c:v>1947</c:v>
                </c:pt>
                <c:pt idx="78">
                  <c:v>1948</c:v>
                </c:pt>
                <c:pt idx="79">
                  <c:v>1949</c:v>
                </c:pt>
                <c:pt idx="80">
                  <c:v>1950</c:v>
                </c:pt>
                <c:pt idx="81">
                  <c:v>1951</c:v>
                </c:pt>
                <c:pt idx="82">
                  <c:v>1952</c:v>
                </c:pt>
                <c:pt idx="83">
                  <c:v>1953</c:v>
                </c:pt>
                <c:pt idx="84">
                  <c:v>1954</c:v>
                </c:pt>
                <c:pt idx="85">
                  <c:v>1955</c:v>
                </c:pt>
                <c:pt idx="86">
                  <c:v>1956</c:v>
                </c:pt>
                <c:pt idx="87">
                  <c:v>1957</c:v>
                </c:pt>
                <c:pt idx="88">
                  <c:v>1958</c:v>
                </c:pt>
                <c:pt idx="89">
                  <c:v>1959</c:v>
                </c:pt>
                <c:pt idx="90">
                  <c:v>1960</c:v>
                </c:pt>
                <c:pt idx="91">
                  <c:v>1961</c:v>
                </c:pt>
                <c:pt idx="92">
                  <c:v>1962</c:v>
                </c:pt>
                <c:pt idx="93">
                  <c:v>1963</c:v>
                </c:pt>
                <c:pt idx="94">
                  <c:v>1964</c:v>
                </c:pt>
                <c:pt idx="95">
                  <c:v>1965</c:v>
                </c:pt>
                <c:pt idx="96">
                  <c:v>1966</c:v>
                </c:pt>
                <c:pt idx="97">
                  <c:v>1967</c:v>
                </c:pt>
                <c:pt idx="98">
                  <c:v>1968</c:v>
                </c:pt>
                <c:pt idx="99">
                  <c:v>1969</c:v>
                </c:pt>
                <c:pt idx="100">
                  <c:v>1970</c:v>
                </c:pt>
                <c:pt idx="101">
                  <c:v>1971</c:v>
                </c:pt>
                <c:pt idx="102">
                  <c:v>1972</c:v>
                </c:pt>
                <c:pt idx="103">
                  <c:v>1973</c:v>
                </c:pt>
                <c:pt idx="104">
                  <c:v>1974</c:v>
                </c:pt>
                <c:pt idx="105">
                  <c:v>1975</c:v>
                </c:pt>
                <c:pt idx="106">
                  <c:v>1976</c:v>
                </c:pt>
                <c:pt idx="107">
                  <c:v>1977</c:v>
                </c:pt>
                <c:pt idx="108">
                  <c:v>1978</c:v>
                </c:pt>
                <c:pt idx="109">
                  <c:v>1979</c:v>
                </c:pt>
                <c:pt idx="110">
                  <c:v>1980</c:v>
                </c:pt>
                <c:pt idx="111">
                  <c:v>1981</c:v>
                </c:pt>
                <c:pt idx="112">
                  <c:v>1982</c:v>
                </c:pt>
                <c:pt idx="113">
                  <c:v>1983</c:v>
                </c:pt>
                <c:pt idx="114">
                  <c:v>1984</c:v>
                </c:pt>
                <c:pt idx="115">
                  <c:v>1985</c:v>
                </c:pt>
                <c:pt idx="116">
                  <c:v>1986</c:v>
                </c:pt>
                <c:pt idx="117">
                  <c:v>1987</c:v>
                </c:pt>
                <c:pt idx="118">
                  <c:v>1988</c:v>
                </c:pt>
                <c:pt idx="119">
                  <c:v>1989</c:v>
                </c:pt>
                <c:pt idx="120">
                  <c:v>1990</c:v>
                </c:pt>
                <c:pt idx="121">
                  <c:v>1991</c:v>
                </c:pt>
                <c:pt idx="122">
                  <c:v>1992</c:v>
                </c:pt>
                <c:pt idx="123">
                  <c:v>1993</c:v>
                </c:pt>
                <c:pt idx="124">
                  <c:v>1994</c:v>
                </c:pt>
                <c:pt idx="125">
                  <c:v>1995</c:v>
                </c:pt>
                <c:pt idx="126">
                  <c:v>1996</c:v>
                </c:pt>
                <c:pt idx="127">
                  <c:v>1997</c:v>
                </c:pt>
                <c:pt idx="128">
                  <c:v>1998</c:v>
                </c:pt>
                <c:pt idx="129">
                  <c:v>1999</c:v>
                </c:pt>
                <c:pt idx="130">
                  <c:v>2000</c:v>
                </c:pt>
                <c:pt idx="131">
                  <c:v>2001</c:v>
                </c:pt>
                <c:pt idx="132">
                  <c:v>2002</c:v>
                </c:pt>
                <c:pt idx="133">
                  <c:v>2003</c:v>
                </c:pt>
                <c:pt idx="134">
                  <c:v>2004</c:v>
                </c:pt>
                <c:pt idx="135">
                  <c:v>2005</c:v>
                </c:pt>
                <c:pt idx="136">
                  <c:v>2006</c:v>
                </c:pt>
                <c:pt idx="137">
                  <c:v>2007</c:v>
                </c:pt>
                <c:pt idx="138">
                  <c:v>2008</c:v>
                </c:pt>
                <c:pt idx="139">
                  <c:v>2009</c:v>
                </c:pt>
                <c:pt idx="140">
                  <c:v>2010</c:v>
                </c:pt>
                <c:pt idx="141">
                  <c:v>2011</c:v>
                </c:pt>
                <c:pt idx="142">
                  <c:v>2012</c:v>
                </c:pt>
                <c:pt idx="143">
                  <c:v>2013</c:v>
                </c:pt>
              </c:numCache>
            </c:numRef>
          </c:cat>
          <c:val>
            <c:numRef>
              <c:f>Sheet1!$E$2:$E$145</c:f>
              <c:numCache>
                <c:formatCode>0.0</c:formatCode>
                <c:ptCount val="144"/>
                <c:pt idx="0">
                  <c:v>2444.6436654277486</c:v>
                </c:pt>
                <c:pt idx="1">
                  <c:v>2502.846853861502</c:v>
                </c:pt>
                <c:pt idx="2">
                  <c:v>2540.9388646288212</c:v>
                </c:pt>
                <c:pt idx="3">
                  <c:v>2604.2525594107565</c:v>
                </c:pt>
                <c:pt idx="4">
                  <c:v>2527.2550438794897</c:v>
                </c:pt>
                <c:pt idx="5">
                  <c:v>2598.5854790584594</c:v>
                </c:pt>
                <c:pt idx="6">
                  <c:v>2570.3545271890594</c:v>
                </c:pt>
                <c:pt idx="7">
                  <c:v>2595.3935552033809</c:v>
                </c:pt>
                <c:pt idx="8">
                  <c:v>2645.9617054712376</c:v>
                </c:pt>
                <c:pt idx="9">
                  <c:v>2909.4331983805669</c:v>
                </c:pt>
                <c:pt idx="10">
                  <c:v>3183.9549724523363</c:v>
                </c:pt>
                <c:pt idx="11">
                  <c:v>3215.4494327735151</c:v>
                </c:pt>
                <c:pt idx="12">
                  <c:v>3337.9599072170781</c:v>
                </c:pt>
                <c:pt idx="13">
                  <c:v>3338.5870265692033</c:v>
                </c:pt>
                <c:pt idx="14">
                  <c:v>3320.2806007734507</c:v>
                </c:pt>
                <c:pt idx="15">
                  <c:v>3269.9590358480282</c:v>
                </c:pt>
                <c:pt idx="16">
                  <c:v>3294.0650574238362</c:v>
                </c:pt>
                <c:pt idx="17">
                  <c:v>3368.2546090701117</c:v>
                </c:pt>
                <c:pt idx="18">
                  <c:v>3281.6637028255286</c:v>
                </c:pt>
                <c:pt idx="19">
                  <c:v>3413.28044375645</c:v>
                </c:pt>
                <c:pt idx="20">
                  <c:v>3391.898281254937</c:v>
                </c:pt>
                <c:pt idx="21">
                  <c:v>3467.2636507150369</c:v>
                </c:pt>
                <c:pt idx="22">
                  <c:v>3727.9955856921815</c:v>
                </c:pt>
                <c:pt idx="23">
                  <c:v>3478.4119825675657</c:v>
                </c:pt>
                <c:pt idx="24">
                  <c:v>3313.7995798135421</c:v>
                </c:pt>
                <c:pt idx="25">
                  <c:v>3644.2203547551221</c:v>
                </c:pt>
                <c:pt idx="26">
                  <c:v>3504.4280715560494</c:v>
                </c:pt>
                <c:pt idx="27">
                  <c:v>3769.4832967669827</c:v>
                </c:pt>
                <c:pt idx="28">
                  <c:v>3779.691749908513</c:v>
                </c:pt>
                <c:pt idx="29">
                  <c:v>4051.3670612989567</c:v>
                </c:pt>
                <c:pt idx="30">
                  <c:v>4090.7872916966658</c:v>
                </c:pt>
                <c:pt idx="31">
                  <c:v>4463.8631881676256</c:v>
                </c:pt>
                <c:pt idx="32">
                  <c:v>4420.6301450880228</c:v>
                </c:pt>
                <c:pt idx="33">
                  <c:v>4550.8943740271288</c:v>
                </c:pt>
                <c:pt idx="34">
                  <c:v>4409.5320240043638</c:v>
                </c:pt>
                <c:pt idx="35">
                  <c:v>4642.1638917608461</c:v>
                </c:pt>
                <c:pt idx="36">
                  <c:v>5079.124239244491</c:v>
                </c:pt>
                <c:pt idx="37">
                  <c:v>5064.8904269570303</c:v>
                </c:pt>
                <c:pt idx="38">
                  <c:v>4560.6159676604348</c:v>
                </c:pt>
                <c:pt idx="39">
                  <c:v>5017.4959876713074</c:v>
                </c:pt>
                <c:pt idx="40">
                  <c:v>4963.7357034290217</c:v>
                </c:pt>
                <c:pt idx="41">
                  <c:v>5045.6839038988055</c:v>
                </c:pt>
                <c:pt idx="42">
                  <c:v>5200.6984734020871</c:v>
                </c:pt>
                <c:pt idx="43">
                  <c:v>5300.7294633526626</c:v>
                </c:pt>
                <c:pt idx="44">
                  <c:v>4799.2011356213252</c:v>
                </c:pt>
                <c:pt idx="45">
                  <c:v>4864.1926174696109</c:v>
                </c:pt>
                <c:pt idx="46">
                  <c:v>5458.6928998476023</c:v>
                </c:pt>
                <c:pt idx="47">
                  <c:v>5247.7368735370892</c:v>
                </c:pt>
                <c:pt idx="48">
                  <c:v>5658.9843937575033</c:v>
                </c:pt>
                <c:pt idx="49">
                  <c:v>5680.4064926568881</c:v>
                </c:pt>
                <c:pt idx="50">
                  <c:v>5552.3273640778061</c:v>
                </c:pt>
                <c:pt idx="51">
                  <c:v>5322.7335909107596</c:v>
                </c:pt>
                <c:pt idx="52">
                  <c:v>5539.843678722711</c:v>
                </c:pt>
                <c:pt idx="53">
                  <c:v>6164.1990354756335</c:v>
                </c:pt>
                <c:pt idx="54">
                  <c:v>6232.5506730215266</c:v>
                </c:pt>
                <c:pt idx="55">
                  <c:v>6282.4188710398676</c:v>
                </c:pt>
                <c:pt idx="56">
                  <c:v>6602.4422138693508</c:v>
                </c:pt>
                <c:pt idx="57">
                  <c:v>6576.4989456243411</c:v>
                </c:pt>
                <c:pt idx="58">
                  <c:v>6569.345446429309</c:v>
                </c:pt>
                <c:pt idx="59">
                  <c:v>6898.7221563254125</c:v>
                </c:pt>
                <c:pt idx="60">
                  <c:v>6212.7127066015455</c:v>
                </c:pt>
                <c:pt idx="61">
                  <c:v>5691.3665963268159</c:v>
                </c:pt>
                <c:pt idx="62">
                  <c:v>4908.365780158806</c:v>
                </c:pt>
                <c:pt idx="63">
                  <c:v>4776.9154778887305</c:v>
                </c:pt>
                <c:pt idx="64">
                  <c:v>5113.6075934413839</c:v>
                </c:pt>
                <c:pt idx="65">
                  <c:v>5466.8379464879281</c:v>
                </c:pt>
                <c:pt idx="66">
                  <c:v>6203.8837823765753</c:v>
                </c:pt>
                <c:pt idx="67">
                  <c:v>6430.1214777853302</c:v>
                </c:pt>
                <c:pt idx="68">
                  <c:v>6126.4656718476963</c:v>
                </c:pt>
                <c:pt idx="69">
                  <c:v>6560.752658907244</c:v>
                </c:pt>
                <c:pt idx="70">
                  <c:v>7009.637212844078</c:v>
                </c:pt>
                <c:pt idx="71">
                  <c:v>8205.6830991173974</c:v>
                </c:pt>
                <c:pt idx="72">
                  <c:v>9741.1051881287585</c:v>
                </c:pt>
                <c:pt idx="73">
                  <c:v>11518.171571769917</c:v>
                </c:pt>
                <c:pt idx="74">
                  <c:v>12333.449664236308</c:v>
                </c:pt>
                <c:pt idx="75">
                  <c:v>11708.647557555134</c:v>
                </c:pt>
                <c:pt idx="76">
                  <c:v>9196.5429688600834</c:v>
                </c:pt>
                <c:pt idx="77">
                  <c:v>8885.9943810129371</c:v>
                </c:pt>
                <c:pt idx="78">
                  <c:v>9064.5622507693461</c:v>
                </c:pt>
                <c:pt idx="79">
                  <c:v>8943.7443212926482</c:v>
                </c:pt>
                <c:pt idx="80">
                  <c:v>9561.3478600652797</c:v>
                </c:pt>
                <c:pt idx="81">
                  <c:v>10116.246335825619</c:v>
                </c:pt>
                <c:pt idx="82">
                  <c:v>10315.544610385077</c:v>
                </c:pt>
                <c:pt idx="83">
                  <c:v>10612.608000799082</c:v>
                </c:pt>
                <c:pt idx="84">
                  <c:v>10359.108363083189</c:v>
                </c:pt>
                <c:pt idx="85">
                  <c:v>10896.854716719601</c:v>
                </c:pt>
                <c:pt idx="86">
                  <c:v>10914.282161950941</c:v>
                </c:pt>
                <c:pt idx="87">
                  <c:v>10919.986742952833</c:v>
                </c:pt>
                <c:pt idx="88">
                  <c:v>10630.528013174597</c:v>
                </c:pt>
                <c:pt idx="89">
                  <c:v>11230.16926277906</c:v>
                </c:pt>
                <c:pt idx="90">
                  <c:v>11328.475516269904</c:v>
                </c:pt>
                <c:pt idx="91">
                  <c:v>11401.734434457867</c:v>
                </c:pt>
                <c:pt idx="92">
                  <c:v>11904.984507178162</c:v>
                </c:pt>
                <c:pt idx="93">
                  <c:v>12242.340495238901</c:v>
                </c:pt>
                <c:pt idx="94">
                  <c:v>12772.566431634954</c:v>
                </c:pt>
                <c:pt idx="95">
                  <c:v>13418.701718450051</c:v>
                </c:pt>
                <c:pt idx="96">
                  <c:v>14133.526658526658</c:v>
                </c:pt>
                <c:pt idx="97">
                  <c:v>14330.030395748621</c:v>
                </c:pt>
                <c:pt idx="98">
                  <c:v>14862.938825944417</c:v>
                </c:pt>
                <c:pt idx="99">
                  <c:v>15179.408615679135</c:v>
                </c:pt>
                <c:pt idx="100">
                  <c:v>15029.846087821626</c:v>
                </c:pt>
                <c:pt idx="101">
                  <c:v>15304.298833194485</c:v>
                </c:pt>
                <c:pt idx="102">
                  <c:v>15943.867439112702</c:v>
                </c:pt>
                <c:pt idx="103">
                  <c:v>16689.343067071241</c:v>
                </c:pt>
                <c:pt idx="104">
                  <c:v>16491.269744779151</c:v>
                </c:pt>
                <c:pt idx="105">
                  <c:v>16283.632676306759</c:v>
                </c:pt>
                <c:pt idx="106">
                  <c:v>16975.086568670169</c:v>
                </c:pt>
                <c:pt idx="107">
                  <c:v>17566.502753826528</c:v>
                </c:pt>
                <c:pt idx="108">
                  <c:v>18372.972123009189</c:v>
                </c:pt>
                <c:pt idx="109">
                  <c:v>18789.393703761303</c:v>
                </c:pt>
                <c:pt idx="110">
                  <c:v>18577.36665413365</c:v>
                </c:pt>
                <c:pt idx="111">
                  <c:v>18855.55486999598</c:v>
                </c:pt>
                <c:pt idx="112">
                  <c:v>18325.120263083551</c:v>
                </c:pt>
                <c:pt idx="113">
                  <c:v>18920.156391092147</c:v>
                </c:pt>
                <c:pt idx="114">
                  <c:v>20122.667101821073</c:v>
                </c:pt>
                <c:pt idx="115">
                  <c:v>20717.322960076497</c:v>
                </c:pt>
                <c:pt idx="116">
                  <c:v>21236.085463351239</c:v>
                </c:pt>
                <c:pt idx="117">
                  <c:v>21787.693674127881</c:v>
                </c:pt>
                <c:pt idx="118">
                  <c:v>22499.441620233243</c:v>
                </c:pt>
                <c:pt idx="119">
                  <c:v>23059.278193599523</c:v>
                </c:pt>
                <c:pt idx="120">
                  <c:v>23200.560312401587</c:v>
                </c:pt>
                <c:pt idx="121">
                  <c:v>22832.790045888927</c:v>
                </c:pt>
                <c:pt idx="122">
                  <c:v>23284.981879676943</c:v>
                </c:pt>
                <c:pt idx="123">
                  <c:v>23640.112579572778</c:v>
                </c:pt>
                <c:pt idx="124">
                  <c:v>24312.788958487981</c:v>
                </c:pt>
                <c:pt idx="125">
                  <c:v>24637.329856251428</c:v>
                </c:pt>
                <c:pt idx="126">
                  <c:v>25263.10164908837</c:v>
                </c:pt>
                <c:pt idx="127">
                  <c:v>26074.239422588977</c:v>
                </c:pt>
                <c:pt idx="128">
                  <c:v>26893.450858320128</c:v>
                </c:pt>
                <c:pt idx="129">
                  <c:v>27869.812027671189</c:v>
                </c:pt>
                <c:pt idx="130">
                  <c:v>28701.934318309348</c:v>
                </c:pt>
                <c:pt idx="131">
                  <c:v>28726.094319273969</c:v>
                </c:pt>
                <c:pt idx="132">
                  <c:v>28976.930192684358</c:v>
                </c:pt>
                <c:pt idx="133">
                  <c:v>29458.922506871182</c:v>
                </c:pt>
                <c:pt idx="134">
                  <c:v>30199.800860551808</c:v>
                </c:pt>
                <c:pt idx="135">
                  <c:v>30841.645496424466</c:v>
                </c:pt>
                <c:pt idx="136">
                  <c:v>31357.539587735886</c:v>
                </c:pt>
                <c:pt idx="137">
                  <c:v>31654.926754922406</c:v>
                </c:pt>
                <c:pt idx="138">
                  <c:v>31251.266490333088</c:v>
                </c:pt>
                <c:pt idx="139">
                  <c:v>29898.64421649179</c:v>
                </c:pt>
                <c:pt idx="140">
                  <c:v>30491.34438076369</c:v>
                </c:pt>
                <c:pt idx="141">
                  <c:v>31385.060015199946</c:v>
                </c:pt>
                <c:pt idx="142">
                  <c:v>32432.784633419033</c:v>
                </c:pt>
                <c:pt idx="143">
                  <c:v>33265.52518969644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B7-43DF-BB31-AC44350AF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8381440"/>
        <c:axId val="169813696"/>
      </c:lineChart>
      <c:catAx>
        <c:axId val="168381440"/>
        <c:scaling>
          <c:orientation val="minMax"/>
        </c:scaling>
        <c:delete val="0"/>
        <c:axPos val="b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>
            <a:noFill/>
          </a:ln>
        </c:spPr>
        <c:txPr>
          <a:bodyPr rot="0" vert="horz"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169813696"/>
        <c:crosses val="autoZero"/>
        <c:auto val="1"/>
        <c:lblAlgn val="ctr"/>
        <c:lblOffset val="50"/>
        <c:tickLblSkip val="10"/>
        <c:tickMarkSkip val="10"/>
        <c:noMultiLvlLbl val="0"/>
      </c:catAx>
      <c:valAx>
        <c:axId val="169813696"/>
        <c:scaling>
          <c:logBase val="4"/>
          <c:orientation val="minMax"/>
          <c:max val="50000"/>
          <c:min val="500"/>
        </c:scaling>
        <c:delete val="0"/>
        <c:axPos val="l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#,##0" sourceLinked="0"/>
        <c:majorTickMark val="in"/>
        <c:minorTickMark val="in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168381440"/>
        <c:crossesAt val="1"/>
        <c:crossBetween val="midCat"/>
      </c:valAx>
      <c:spPr>
        <a:solidFill>
          <a:srgbClr val="E1EAEF"/>
        </a:solidFill>
        <a:ln w="12700">
          <a:solidFill>
            <a:prstClr val="white"/>
          </a:solidFill>
        </a:ln>
      </c:spPr>
    </c:plotArea>
    <c:plotVisOnly val="1"/>
    <c:dispBlanksAs val="gap"/>
    <c:showDLblsOverMax val="0"/>
  </c:chart>
  <c:spPr>
    <a:solidFill>
      <a:srgbClr val="E1EAEF"/>
    </a:solidFill>
  </c:spPr>
  <c:txPr>
    <a:bodyPr/>
    <a:lstStyle/>
    <a:p>
      <a:pPr>
        <a:defRPr sz="1200">
          <a:latin typeface="Franklin Gothic Medium" pitchFamily="34" charset="0"/>
        </a:defRPr>
      </a:pPr>
      <a:endParaRPr lang="fi-FI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809555745225739E-2"/>
          <c:y val="0.10611479667258611"/>
          <c:w val="0.91789974574716704"/>
          <c:h val="0.7602378895302169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Germany</c:v>
                </c:pt>
              </c:strCache>
            </c:strRef>
          </c:tx>
          <c:spPr>
            <a:ln w="38100">
              <a:solidFill>
                <a:srgbClr val="D88A3C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1870</c:v>
                </c:pt>
                <c:pt idx="1">
                  <c:v>1871</c:v>
                </c:pt>
                <c:pt idx="2">
                  <c:v>1872</c:v>
                </c:pt>
                <c:pt idx="3">
                  <c:v>1873</c:v>
                </c:pt>
                <c:pt idx="4">
                  <c:v>1874</c:v>
                </c:pt>
                <c:pt idx="5">
                  <c:v>1875</c:v>
                </c:pt>
                <c:pt idx="6">
                  <c:v>1876</c:v>
                </c:pt>
                <c:pt idx="7">
                  <c:v>1877</c:v>
                </c:pt>
                <c:pt idx="8">
                  <c:v>1878</c:v>
                </c:pt>
                <c:pt idx="9">
                  <c:v>1879</c:v>
                </c:pt>
                <c:pt idx="10">
                  <c:v>1880</c:v>
                </c:pt>
                <c:pt idx="11">
                  <c:v>1881</c:v>
                </c:pt>
                <c:pt idx="12">
                  <c:v>1882</c:v>
                </c:pt>
                <c:pt idx="13">
                  <c:v>1883</c:v>
                </c:pt>
                <c:pt idx="14">
                  <c:v>1884</c:v>
                </c:pt>
                <c:pt idx="15">
                  <c:v>1885</c:v>
                </c:pt>
                <c:pt idx="16">
                  <c:v>1886</c:v>
                </c:pt>
                <c:pt idx="17">
                  <c:v>1887</c:v>
                </c:pt>
                <c:pt idx="18">
                  <c:v>1888</c:v>
                </c:pt>
                <c:pt idx="19">
                  <c:v>1889</c:v>
                </c:pt>
                <c:pt idx="20">
                  <c:v>1890</c:v>
                </c:pt>
                <c:pt idx="21">
                  <c:v>1891</c:v>
                </c:pt>
                <c:pt idx="22">
                  <c:v>1892</c:v>
                </c:pt>
                <c:pt idx="23">
                  <c:v>1893</c:v>
                </c:pt>
                <c:pt idx="24">
                  <c:v>1894</c:v>
                </c:pt>
                <c:pt idx="25">
                  <c:v>1895</c:v>
                </c:pt>
                <c:pt idx="26">
                  <c:v>1896</c:v>
                </c:pt>
                <c:pt idx="27">
                  <c:v>1897</c:v>
                </c:pt>
                <c:pt idx="28">
                  <c:v>1898</c:v>
                </c:pt>
                <c:pt idx="29">
                  <c:v>1899</c:v>
                </c:pt>
                <c:pt idx="30">
                  <c:v>1900</c:v>
                </c:pt>
                <c:pt idx="31">
                  <c:v>1901</c:v>
                </c:pt>
                <c:pt idx="32">
                  <c:v>1902</c:v>
                </c:pt>
                <c:pt idx="33">
                  <c:v>1903</c:v>
                </c:pt>
                <c:pt idx="34">
                  <c:v>1904</c:v>
                </c:pt>
                <c:pt idx="35">
                  <c:v>1905</c:v>
                </c:pt>
                <c:pt idx="36">
                  <c:v>1906</c:v>
                </c:pt>
                <c:pt idx="37">
                  <c:v>1907</c:v>
                </c:pt>
                <c:pt idx="38">
                  <c:v>1908</c:v>
                </c:pt>
                <c:pt idx="39">
                  <c:v>1909</c:v>
                </c:pt>
                <c:pt idx="40">
                  <c:v>1910</c:v>
                </c:pt>
                <c:pt idx="41">
                  <c:v>1911</c:v>
                </c:pt>
                <c:pt idx="42">
                  <c:v>1912</c:v>
                </c:pt>
                <c:pt idx="43">
                  <c:v>1913</c:v>
                </c:pt>
                <c:pt idx="44">
                  <c:v>1914</c:v>
                </c:pt>
                <c:pt idx="45">
                  <c:v>1915</c:v>
                </c:pt>
                <c:pt idx="46">
                  <c:v>1916</c:v>
                </c:pt>
                <c:pt idx="47">
                  <c:v>1917</c:v>
                </c:pt>
                <c:pt idx="48">
                  <c:v>1918</c:v>
                </c:pt>
                <c:pt idx="49">
                  <c:v>1919</c:v>
                </c:pt>
                <c:pt idx="50">
                  <c:v>1920</c:v>
                </c:pt>
                <c:pt idx="51">
                  <c:v>1921</c:v>
                </c:pt>
                <c:pt idx="52">
                  <c:v>1922</c:v>
                </c:pt>
                <c:pt idx="53">
                  <c:v>1923</c:v>
                </c:pt>
                <c:pt idx="54">
                  <c:v>1924</c:v>
                </c:pt>
                <c:pt idx="55">
                  <c:v>1925</c:v>
                </c:pt>
                <c:pt idx="56">
                  <c:v>1926</c:v>
                </c:pt>
                <c:pt idx="57">
                  <c:v>1927</c:v>
                </c:pt>
                <c:pt idx="58">
                  <c:v>1928</c:v>
                </c:pt>
                <c:pt idx="59">
                  <c:v>1929</c:v>
                </c:pt>
                <c:pt idx="60">
                  <c:v>1930</c:v>
                </c:pt>
                <c:pt idx="61">
                  <c:v>1931</c:v>
                </c:pt>
                <c:pt idx="62">
                  <c:v>1932</c:v>
                </c:pt>
                <c:pt idx="63">
                  <c:v>1933</c:v>
                </c:pt>
                <c:pt idx="64">
                  <c:v>1934</c:v>
                </c:pt>
                <c:pt idx="65">
                  <c:v>1935</c:v>
                </c:pt>
                <c:pt idx="66">
                  <c:v>1936</c:v>
                </c:pt>
                <c:pt idx="67">
                  <c:v>1937</c:v>
                </c:pt>
                <c:pt idx="68">
                  <c:v>1938</c:v>
                </c:pt>
                <c:pt idx="69">
                  <c:v>1939</c:v>
                </c:pt>
                <c:pt idx="70">
                  <c:v>1940</c:v>
                </c:pt>
                <c:pt idx="71">
                  <c:v>1941</c:v>
                </c:pt>
                <c:pt idx="72">
                  <c:v>1942</c:v>
                </c:pt>
                <c:pt idx="73">
                  <c:v>1943</c:v>
                </c:pt>
                <c:pt idx="74">
                  <c:v>1944</c:v>
                </c:pt>
                <c:pt idx="75">
                  <c:v>1945</c:v>
                </c:pt>
                <c:pt idx="76">
                  <c:v>1946</c:v>
                </c:pt>
                <c:pt idx="77">
                  <c:v>1947</c:v>
                </c:pt>
                <c:pt idx="78">
                  <c:v>1948</c:v>
                </c:pt>
                <c:pt idx="79">
                  <c:v>1949</c:v>
                </c:pt>
                <c:pt idx="80">
                  <c:v>1950</c:v>
                </c:pt>
                <c:pt idx="81">
                  <c:v>1951</c:v>
                </c:pt>
                <c:pt idx="82">
                  <c:v>1952</c:v>
                </c:pt>
                <c:pt idx="83">
                  <c:v>1953</c:v>
                </c:pt>
                <c:pt idx="84">
                  <c:v>1954</c:v>
                </c:pt>
                <c:pt idx="85">
                  <c:v>1955</c:v>
                </c:pt>
                <c:pt idx="86">
                  <c:v>1956</c:v>
                </c:pt>
                <c:pt idx="87">
                  <c:v>1957</c:v>
                </c:pt>
                <c:pt idx="88">
                  <c:v>1958</c:v>
                </c:pt>
                <c:pt idx="89">
                  <c:v>1959</c:v>
                </c:pt>
                <c:pt idx="90">
                  <c:v>1960</c:v>
                </c:pt>
                <c:pt idx="91">
                  <c:v>1961</c:v>
                </c:pt>
                <c:pt idx="92">
                  <c:v>1962</c:v>
                </c:pt>
                <c:pt idx="93">
                  <c:v>1963</c:v>
                </c:pt>
                <c:pt idx="94">
                  <c:v>1964</c:v>
                </c:pt>
                <c:pt idx="95">
                  <c:v>1965</c:v>
                </c:pt>
                <c:pt idx="96">
                  <c:v>1966</c:v>
                </c:pt>
                <c:pt idx="97">
                  <c:v>1967</c:v>
                </c:pt>
                <c:pt idx="98">
                  <c:v>1968</c:v>
                </c:pt>
                <c:pt idx="99">
                  <c:v>1969</c:v>
                </c:pt>
                <c:pt idx="100">
                  <c:v>1970</c:v>
                </c:pt>
                <c:pt idx="101">
                  <c:v>1971</c:v>
                </c:pt>
                <c:pt idx="102">
                  <c:v>1972</c:v>
                </c:pt>
                <c:pt idx="103">
                  <c:v>1973</c:v>
                </c:pt>
                <c:pt idx="104">
                  <c:v>1974</c:v>
                </c:pt>
                <c:pt idx="105">
                  <c:v>1975</c:v>
                </c:pt>
                <c:pt idx="106">
                  <c:v>1976</c:v>
                </c:pt>
                <c:pt idx="107">
                  <c:v>1977</c:v>
                </c:pt>
                <c:pt idx="108">
                  <c:v>1978</c:v>
                </c:pt>
                <c:pt idx="109">
                  <c:v>1979</c:v>
                </c:pt>
                <c:pt idx="110">
                  <c:v>1980</c:v>
                </c:pt>
                <c:pt idx="111">
                  <c:v>1981</c:v>
                </c:pt>
                <c:pt idx="112">
                  <c:v>1982</c:v>
                </c:pt>
                <c:pt idx="113">
                  <c:v>1983</c:v>
                </c:pt>
                <c:pt idx="114">
                  <c:v>1984</c:v>
                </c:pt>
                <c:pt idx="115">
                  <c:v>1985</c:v>
                </c:pt>
                <c:pt idx="116">
                  <c:v>1986</c:v>
                </c:pt>
                <c:pt idx="117">
                  <c:v>1987</c:v>
                </c:pt>
                <c:pt idx="118">
                  <c:v>1988</c:v>
                </c:pt>
                <c:pt idx="119">
                  <c:v>1989</c:v>
                </c:pt>
                <c:pt idx="120">
                  <c:v>1990</c:v>
                </c:pt>
                <c:pt idx="121">
                  <c:v>1991</c:v>
                </c:pt>
                <c:pt idx="122">
                  <c:v>1992</c:v>
                </c:pt>
                <c:pt idx="123">
                  <c:v>1993</c:v>
                </c:pt>
                <c:pt idx="124">
                  <c:v>1994</c:v>
                </c:pt>
                <c:pt idx="125">
                  <c:v>1995</c:v>
                </c:pt>
                <c:pt idx="126">
                  <c:v>1996</c:v>
                </c:pt>
                <c:pt idx="127">
                  <c:v>1997</c:v>
                </c:pt>
                <c:pt idx="128">
                  <c:v>1998</c:v>
                </c:pt>
                <c:pt idx="129">
                  <c:v>1999</c:v>
                </c:pt>
                <c:pt idx="130">
                  <c:v>2000</c:v>
                </c:pt>
                <c:pt idx="131">
                  <c:v>2001</c:v>
                </c:pt>
                <c:pt idx="132">
                  <c:v>2002</c:v>
                </c:pt>
                <c:pt idx="133">
                  <c:v>2003</c:v>
                </c:pt>
                <c:pt idx="134">
                  <c:v>2004</c:v>
                </c:pt>
                <c:pt idx="135">
                  <c:v>2005</c:v>
                </c:pt>
                <c:pt idx="136">
                  <c:v>2006</c:v>
                </c:pt>
                <c:pt idx="137">
                  <c:v>2007</c:v>
                </c:pt>
                <c:pt idx="138">
                  <c:v>2008</c:v>
                </c:pt>
                <c:pt idx="139">
                  <c:v>2009</c:v>
                </c:pt>
                <c:pt idx="140">
                  <c:v>2010</c:v>
                </c:pt>
                <c:pt idx="141">
                  <c:v>2011</c:v>
                </c:pt>
                <c:pt idx="142">
                  <c:v>2012</c:v>
                </c:pt>
                <c:pt idx="143">
                  <c:v>2013</c:v>
                </c:pt>
              </c:numCache>
            </c:numRef>
          </c:cat>
          <c:val>
            <c:numRef>
              <c:f>Sheet1!$B$2:$B$145</c:f>
              <c:numCache>
                <c:formatCode>0.0000</c:formatCode>
                <c:ptCount val="144"/>
                <c:pt idx="0">
                  <c:v>75.228939475402456</c:v>
                </c:pt>
                <c:pt idx="1">
                  <c:v>72.579823980658148</c:v>
                </c:pt>
                <c:pt idx="2">
                  <c:v>76.010320624785649</c:v>
                </c:pt>
                <c:pt idx="3">
                  <c:v>76.746498986641072</c:v>
                </c:pt>
                <c:pt idx="4">
                  <c:v>84.042172735496862</c:v>
                </c:pt>
                <c:pt idx="5">
                  <c:v>81.288521384524032</c:v>
                </c:pt>
                <c:pt idx="6">
                  <c:v>80.559718137860173</c:v>
                </c:pt>
                <c:pt idx="7">
                  <c:v>78.316786300481553</c:v>
                </c:pt>
                <c:pt idx="8">
                  <c:v>79.479542593437571</c:v>
                </c:pt>
                <c:pt idx="9">
                  <c:v>69.727227330053324</c:v>
                </c:pt>
                <c:pt idx="10">
                  <c:v>62.545056510261951</c:v>
                </c:pt>
                <c:pt idx="11">
                  <c:v>62.986064465838055</c:v>
                </c:pt>
                <c:pt idx="12">
                  <c:v>61.249427108313768</c:v>
                </c:pt>
                <c:pt idx="13">
                  <c:v>64.197168929395218</c:v>
                </c:pt>
                <c:pt idx="14">
                  <c:v>65.609743498286193</c:v>
                </c:pt>
                <c:pt idx="15">
                  <c:v>67.775642246210921</c:v>
                </c:pt>
                <c:pt idx="16">
                  <c:v>67.132197682034757</c:v>
                </c:pt>
                <c:pt idx="17">
                  <c:v>67.5495877688614</c:v>
                </c:pt>
                <c:pt idx="18">
                  <c:v>71.329174152529532</c:v>
                </c:pt>
                <c:pt idx="19">
                  <c:v>69.70472178138985</c:v>
                </c:pt>
                <c:pt idx="20">
                  <c:v>71.576692408283265</c:v>
                </c:pt>
                <c:pt idx="21">
                  <c:v>69.119225551636418</c:v>
                </c:pt>
                <c:pt idx="22">
                  <c:v>66.236956038048518</c:v>
                </c:pt>
                <c:pt idx="23">
                  <c:v>73.753888062128382</c:v>
                </c:pt>
                <c:pt idx="24">
                  <c:v>78.387417609712557</c:v>
                </c:pt>
                <c:pt idx="25">
                  <c:v>73.708051926092864</c:v>
                </c:pt>
                <c:pt idx="26">
                  <c:v>78.1766006439194</c:v>
                </c:pt>
                <c:pt idx="27">
                  <c:v>73.60716964892984</c:v>
                </c:pt>
                <c:pt idx="28">
                  <c:v>75.345351605087359</c:v>
                </c:pt>
                <c:pt idx="29">
                  <c:v>71.706509201851958</c:v>
                </c:pt>
                <c:pt idx="30">
                  <c:v>72.962954861886502</c:v>
                </c:pt>
                <c:pt idx="31">
                  <c:v>64.323945465454273</c:v>
                </c:pt>
                <c:pt idx="32">
                  <c:v>65.453728995529616</c:v>
                </c:pt>
                <c:pt idx="33">
                  <c:v>66.100369511203226</c:v>
                </c:pt>
                <c:pt idx="34">
                  <c:v>69.924732963317453</c:v>
                </c:pt>
                <c:pt idx="35">
                  <c:v>66.866348694829682</c:v>
                </c:pt>
                <c:pt idx="36">
                  <c:v>62.060646140647535</c:v>
                </c:pt>
                <c:pt idx="37">
                  <c:v>64.066011894790293</c:v>
                </c:pt>
                <c:pt idx="38">
                  <c:v>71.356837842097335</c:v>
                </c:pt>
                <c:pt idx="39">
                  <c:v>65.265736226894916</c:v>
                </c:pt>
                <c:pt idx="40">
                  <c:v>67.442104011080417</c:v>
                </c:pt>
                <c:pt idx="41">
                  <c:v>67.550892263935111</c:v>
                </c:pt>
                <c:pt idx="42">
                  <c:v>67.75423926777512</c:v>
                </c:pt>
                <c:pt idx="43">
                  <c:v>68.82083719826349</c:v>
                </c:pt>
                <c:pt idx="44">
                  <c:v>63.745827693236038</c:v>
                </c:pt>
                <c:pt idx="45">
                  <c:v>59.599045080712123</c:v>
                </c:pt>
                <c:pt idx="46">
                  <c:v>53.758352294364599</c:v>
                </c:pt>
                <c:pt idx="47">
                  <c:v>56.254327207315434</c:v>
                </c:pt>
                <c:pt idx="48">
                  <c:v>52.71542034932304</c:v>
                </c:pt>
                <c:pt idx="49">
                  <c:v>45.529696250325188</c:v>
                </c:pt>
                <c:pt idx="50">
                  <c:v>50.349978340102275</c:v>
                </c:pt>
                <c:pt idx="51">
                  <c:v>57.82416623732005</c:v>
                </c:pt>
                <c:pt idx="52">
                  <c:v>60.12778795931726</c:v>
                </c:pt>
                <c:pt idx="53">
                  <c:v>44.605611908351079</c:v>
                </c:pt>
                <c:pt idx="54">
                  <c:v>51.324561289557714</c:v>
                </c:pt>
                <c:pt idx="55">
                  <c:v>56.215265283900571</c:v>
                </c:pt>
                <c:pt idx="56">
                  <c:v>54.595497561969772</c:v>
                </c:pt>
                <c:pt idx="57">
                  <c:v>59.927011697675105</c:v>
                </c:pt>
                <c:pt idx="58">
                  <c:v>62.258778859877005</c:v>
                </c:pt>
                <c:pt idx="59">
                  <c:v>58.726910936967705</c:v>
                </c:pt>
                <c:pt idx="60">
                  <c:v>63.955275173104333</c:v>
                </c:pt>
                <c:pt idx="61">
                  <c:v>64.158826034969195</c:v>
                </c:pt>
                <c:pt idx="62">
                  <c:v>68.48873274777003</c:v>
                </c:pt>
                <c:pt idx="63">
                  <c:v>74.436899715817972</c:v>
                </c:pt>
                <c:pt idx="64">
                  <c:v>75.449903396718668</c:v>
                </c:pt>
                <c:pt idx="65">
                  <c:v>75.360067632786809</c:v>
                </c:pt>
                <c:pt idx="66">
                  <c:v>71.741215909978479</c:v>
                </c:pt>
                <c:pt idx="67">
                  <c:v>72.859009570557461</c:v>
                </c:pt>
                <c:pt idx="68">
                  <c:v>81.508604310415464</c:v>
                </c:pt>
                <c:pt idx="69">
                  <c:v>82.402796853699869</c:v>
                </c:pt>
                <c:pt idx="70">
                  <c:v>77.072546591726748</c:v>
                </c:pt>
                <c:pt idx="71">
                  <c:v>69.599930167310617</c:v>
                </c:pt>
                <c:pt idx="72">
                  <c:v>58.924804144625142</c:v>
                </c:pt>
                <c:pt idx="73">
                  <c:v>51.133531807817867</c:v>
                </c:pt>
                <c:pt idx="74">
                  <c:v>49.327214951351081</c:v>
                </c:pt>
                <c:pt idx="75">
                  <c:v>38.555123979085536</c:v>
                </c:pt>
                <c:pt idx="76">
                  <c:v>24.105182211575066</c:v>
                </c:pt>
                <c:pt idx="77">
                  <c:v>27.414951185240739</c:v>
                </c:pt>
                <c:pt idx="78">
                  <c:v>31.261489930258847</c:v>
                </c:pt>
                <c:pt idx="79">
                  <c:v>36.701226439307142</c:v>
                </c:pt>
                <c:pt idx="80">
                  <c:v>40.589331525994936</c:v>
                </c:pt>
                <c:pt idx="81">
                  <c:v>41.574825070150325</c:v>
                </c:pt>
                <c:pt idx="82">
                  <c:v>44.133413999002585</c:v>
                </c:pt>
                <c:pt idx="83">
                  <c:v>46.219436325481226</c:v>
                </c:pt>
                <c:pt idx="84">
                  <c:v>50.649143218624125</c:v>
                </c:pt>
                <c:pt idx="85">
                  <c:v>53.198580593687147</c:v>
                </c:pt>
                <c:pt idx="86">
                  <c:v>56.592226023391433</c:v>
                </c:pt>
                <c:pt idx="87">
                  <c:v>59.452582103810961</c:v>
                </c:pt>
                <c:pt idx="88">
                  <c:v>63.371878164441988</c:v>
                </c:pt>
                <c:pt idx="89">
                  <c:v>63.905435988423285</c:v>
                </c:pt>
                <c:pt idx="90">
                  <c:v>68.016505963167631</c:v>
                </c:pt>
                <c:pt idx="91">
                  <c:v>69.745181493457864</c:v>
                </c:pt>
                <c:pt idx="92">
                  <c:v>69.064531550440861</c:v>
                </c:pt>
                <c:pt idx="93">
                  <c:v>68.496081615885444</c:v>
                </c:pt>
                <c:pt idx="94">
                  <c:v>69.072677011690331</c:v>
                </c:pt>
                <c:pt idx="95">
                  <c:v>68.454678869258728</c:v>
                </c:pt>
                <c:pt idx="96">
                  <c:v>66.42078309807826</c:v>
                </c:pt>
                <c:pt idx="97">
                  <c:v>65.573350888706599</c:v>
                </c:pt>
                <c:pt idx="98">
                  <c:v>66.369445424362311</c:v>
                </c:pt>
                <c:pt idx="99">
                  <c:v>68.779757829731508</c:v>
                </c:pt>
                <c:pt idx="100">
                  <c:v>72.117472292591273</c:v>
                </c:pt>
                <c:pt idx="101">
                  <c:v>72.376846348722694</c:v>
                </c:pt>
                <c:pt idx="102">
                  <c:v>72.007930513307642</c:v>
                </c:pt>
                <c:pt idx="103">
                  <c:v>71.701231078301049</c:v>
                </c:pt>
                <c:pt idx="104">
                  <c:v>73.147985032091228</c:v>
                </c:pt>
                <c:pt idx="105">
                  <c:v>73.943006665100185</c:v>
                </c:pt>
                <c:pt idx="106">
                  <c:v>74.7203677906449</c:v>
                </c:pt>
                <c:pt idx="107">
                  <c:v>74.413801268574986</c:v>
                </c:pt>
                <c:pt idx="108">
                  <c:v>73.234313004091717</c:v>
                </c:pt>
                <c:pt idx="109">
                  <c:v>74.474466532715539</c:v>
                </c:pt>
                <c:pt idx="110">
                  <c:v>75.97433316086439</c:v>
                </c:pt>
                <c:pt idx="111">
                  <c:v>75.036764575253486</c:v>
                </c:pt>
                <c:pt idx="112">
                  <c:v>76.614181198731075</c:v>
                </c:pt>
                <c:pt idx="113">
                  <c:v>75.733288922891049</c:v>
                </c:pt>
                <c:pt idx="114">
                  <c:v>73.465329198046348</c:v>
                </c:pt>
                <c:pt idx="115">
                  <c:v>73.077790942953285</c:v>
                </c:pt>
                <c:pt idx="116">
                  <c:v>72.843058520073981</c:v>
                </c:pt>
                <c:pt idx="117">
                  <c:v>72.065329250787386</c:v>
                </c:pt>
                <c:pt idx="118">
                  <c:v>71.824514823273248</c:v>
                </c:pt>
                <c:pt idx="119">
                  <c:v>71.806761837726356</c:v>
                </c:pt>
                <c:pt idx="120">
                  <c:v>68.657156919818078</c:v>
                </c:pt>
                <c:pt idx="121">
                  <c:v>72.9193561902092</c:v>
                </c:pt>
                <c:pt idx="122">
                  <c:v>72.538430990174092</c:v>
                </c:pt>
                <c:pt idx="123">
                  <c:v>70.40863357429474</c:v>
                </c:pt>
                <c:pt idx="124">
                  <c:v>70.036334383575422</c:v>
                </c:pt>
                <c:pt idx="125">
                  <c:v>70.213855191476085</c:v>
                </c:pt>
                <c:pt idx="126">
                  <c:v>68.955194223688849</c:v>
                </c:pt>
                <c:pt idx="127">
                  <c:v>67.915788179275538</c:v>
                </c:pt>
                <c:pt idx="128">
                  <c:v>67.038182755998861</c:v>
                </c:pt>
                <c:pt idx="129">
                  <c:v>65.949650485251425</c:v>
                </c:pt>
                <c:pt idx="130">
                  <c:v>66.000835223495116</c:v>
                </c:pt>
                <c:pt idx="131">
                  <c:v>66.687415571847367</c:v>
                </c:pt>
                <c:pt idx="132">
                  <c:v>66.053851180517682</c:v>
                </c:pt>
                <c:pt idx="133">
                  <c:v>64.793857398517446</c:v>
                </c:pt>
                <c:pt idx="134">
                  <c:v>63.853634586321164</c:v>
                </c:pt>
                <c:pt idx="135">
                  <c:v>62.957266738099683</c:v>
                </c:pt>
                <c:pt idx="136">
                  <c:v>63.910053472085949</c:v>
                </c:pt>
                <c:pt idx="137">
                  <c:v>64.909125415138391</c:v>
                </c:pt>
                <c:pt idx="138">
                  <c:v>66.561902220129397</c:v>
                </c:pt>
                <c:pt idx="139">
                  <c:v>66.189775341946842</c:v>
                </c:pt>
                <c:pt idx="140">
                  <c:v>67.761674190776731</c:v>
                </c:pt>
                <c:pt idx="141">
                  <c:v>70.927454252642789</c:v>
                </c:pt>
                <c:pt idx="142">
                  <c:v>70.209106294254426</c:v>
                </c:pt>
                <c:pt idx="143">
                  <c:v>69.757780039547839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73-4036-ACE1-D3F8F78D419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1870</c:v>
                </c:pt>
                <c:pt idx="1">
                  <c:v>1871</c:v>
                </c:pt>
                <c:pt idx="2">
                  <c:v>1872</c:v>
                </c:pt>
                <c:pt idx="3">
                  <c:v>1873</c:v>
                </c:pt>
                <c:pt idx="4">
                  <c:v>1874</c:v>
                </c:pt>
                <c:pt idx="5">
                  <c:v>1875</c:v>
                </c:pt>
                <c:pt idx="6">
                  <c:v>1876</c:v>
                </c:pt>
                <c:pt idx="7">
                  <c:v>1877</c:v>
                </c:pt>
                <c:pt idx="8">
                  <c:v>1878</c:v>
                </c:pt>
                <c:pt idx="9">
                  <c:v>1879</c:v>
                </c:pt>
                <c:pt idx="10">
                  <c:v>1880</c:v>
                </c:pt>
                <c:pt idx="11">
                  <c:v>1881</c:v>
                </c:pt>
                <c:pt idx="12">
                  <c:v>1882</c:v>
                </c:pt>
                <c:pt idx="13">
                  <c:v>1883</c:v>
                </c:pt>
                <c:pt idx="14">
                  <c:v>1884</c:v>
                </c:pt>
                <c:pt idx="15">
                  <c:v>1885</c:v>
                </c:pt>
                <c:pt idx="16">
                  <c:v>1886</c:v>
                </c:pt>
                <c:pt idx="17">
                  <c:v>1887</c:v>
                </c:pt>
                <c:pt idx="18">
                  <c:v>1888</c:v>
                </c:pt>
                <c:pt idx="19">
                  <c:v>1889</c:v>
                </c:pt>
                <c:pt idx="20">
                  <c:v>1890</c:v>
                </c:pt>
                <c:pt idx="21">
                  <c:v>1891</c:v>
                </c:pt>
                <c:pt idx="22">
                  <c:v>1892</c:v>
                </c:pt>
                <c:pt idx="23">
                  <c:v>1893</c:v>
                </c:pt>
                <c:pt idx="24">
                  <c:v>1894</c:v>
                </c:pt>
                <c:pt idx="25">
                  <c:v>1895</c:v>
                </c:pt>
                <c:pt idx="26">
                  <c:v>1896</c:v>
                </c:pt>
                <c:pt idx="27">
                  <c:v>1897</c:v>
                </c:pt>
                <c:pt idx="28">
                  <c:v>1898</c:v>
                </c:pt>
                <c:pt idx="29">
                  <c:v>1899</c:v>
                </c:pt>
                <c:pt idx="30">
                  <c:v>1900</c:v>
                </c:pt>
                <c:pt idx="31">
                  <c:v>1901</c:v>
                </c:pt>
                <c:pt idx="32">
                  <c:v>1902</c:v>
                </c:pt>
                <c:pt idx="33">
                  <c:v>1903</c:v>
                </c:pt>
                <c:pt idx="34">
                  <c:v>1904</c:v>
                </c:pt>
                <c:pt idx="35">
                  <c:v>1905</c:v>
                </c:pt>
                <c:pt idx="36">
                  <c:v>1906</c:v>
                </c:pt>
                <c:pt idx="37">
                  <c:v>1907</c:v>
                </c:pt>
                <c:pt idx="38">
                  <c:v>1908</c:v>
                </c:pt>
                <c:pt idx="39">
                  <c:v>1909</c:v>
                </c:pt>
                <c:pt idx="40">
                  <c:v>1910</c:v>
                </c:pt>
                <c:pt idx="41">
                  <c:v>1911</c:v>
                </c:pt>
                <c:pt idx="42">
                  <c:v>1912</c:v>
                </c:pt>
                <c:pt idx="43">
                  <c:v>1913</c:v>
                </c:pt>
                <c:pt idx="44">
                  <c:v>1914</c:v>
                </c:pt>
                <c:pt idx="45">
                  <c:v>1915</c:v>
                </c:pt>
                <c:pt idx="46">
                  <c:v>1916</c:v>
                </c:pt>
                <c:pt idx="47">
                  <c:v>1917</c:v>
                </c:pt>
                <c:pt idx="48">
                  <c:v>1918</c:v>
                </c:pt>
                <c:pt idx="49">
                  <c:v>1919</c:v>
                </c:pt>
                <c:pt idx="50">
                  <c:v>1920</c:v>
                </c:pt>
                <c:pt idx="51">
                  <c:v>1921</c:v>
                </c:pt>
                <c:pt idx="52">
                  <c:v>1922</c:v>
                </c:pt>
                <c:pt idx="53">
                  <c:v>1923</c:v>
                </c:pt>
                <c:pt idx="54">
                  <c:v>1924</c:v>
                </c:pt>
                <c:pt idx="55">
                  <c:v>1925</c:v>
                </c:pt>
                <c:pt idx="56">
                  <c:v>1926</c:v>
                </c:pt>
                <c:pt idx="57">
                  <c:v>1927</c:v>
                </c:pt>
                <c:pt idx="58">
                  <c:v>1928</c:v>
                </c:pt>
                <c:pt idx="59">
                  <c:v>1929</c:v>
                </c:pt>
                <c:pt idx="60">
                  <c:v>1930</c:v>
                </c:pt>
                <c:pt idx="61">
                  <c:v>1931</c:v>
                </c:pt>
                <c:pt idx="62">
                  <c:v>1932</c:v>
                </c:pt>
                <c:pt idx="63">
                  <c:v>1933</c:v>
                </c:pt>
                <c:pt idx="64">
                  <c:v>1934</c:v>
                </c:pt>
                <c:pt idx="65">
                  <c:v>1935</c:v>
                </c:pt>
                <c:pt idx="66">
                  <c:v>1936</c:v>
                </c:pt>
                <c:pt idx="67">
                  <c:v>1937</c:v>
                </c:pt>
                <c:pt idx="68">
                  <c:v>1938</c:v>
                </c:pt>
                <c:pt idx="69">
                  <c:v>1939</c:v>
                </c:pt>
                <c:pt idx="70">
                  <c:v>1940</c:v>
                </c:pt>
                <c:pt idx="71">
                  <c:v>1941</c:v>
                </c:pt>
                <c:pt idx="72">
                  <c:v>1942</c:v>
                </c:pt>
                <c:pt idx="73">
                  <c:v>1943</c:v>
                </c:pt>
                <c:pt idx="74">
                  <c:v>1944</c:v>
                </c:pt>
                <c:pt idx="75">
                  <c:v>1945</c:v>
                </c:pt>
                <c:pt idx="76">
                  <c:v>1946</c:v>
                </c:pt>
                <c:pt idx="77">
                  <c:v>1947</c:v>
                </c:pt>
                <c:pt idx="78">
                  <c:v>1948</c:v>
                </c:pt>
                <c:pt idx="79">
                  <c:v>1949</c:v>
                </c:pt>
                <c:pt idx="80">
                  <c:v>1950</c:v>
                </c:pt>
                <c:pt idx="81">
                  <c:v>1951</c:v>
                </c:pt>
                <c:pt idx="82">
                  <c:v>1952</c:v>
                </c:pt>
                <c:pt idx="83">
                  <c:v>1953</c:v>
                </c:pt>
                <c:pt idx="84">
                  <c:v>1954</c:v>
                </c:pt>
                <c:pt idx="85">
                  <c:v>1955</c:v>
                </c:pt>
                <c:pt idx="86">
                  <c:v>1956</c:v>
                </c:pt>
                <c:pt idx="87">
                  <c:v>1957</c:v>
                </c:pt>
                <c:pt idx="88">
                  <c:v>1958</c:v>
                </c:pt>
                <c:pt idx="89">
                  <c:v>1959</c:v>
                </c:pt>
                <c:pt idx="90">
                  <c:v>1960</c:v>
                </c:pt>
                <c:pt idx="91">
                  <c:v>1961</c:v>
                </c:pt>
                <c:pt idx="92">
                  <c:v>1962</c:v>
                </c:pt>
                <c:pt idx="93">
                  <c:v>1963</c:v>
                </c:pt>
                <c:pt idx="94">
                  <c:v>1964</c:v>
                </c:pt>
                <c:pt idx="95">
                  <c:v>1965</c:v>
                </c:pt>
                <c:pt idx="96">
                  <c:v>1966</c:v>
                </c:pt>
                <c:pt idx="97">
                  <c:v>1967</c:v>
                </c:pt>
                <c:pt idx="98">
                  <c:v>1968</c:v>
                </c:pt>
                <c:pt idx="99">
                  <c:v>1969</c:v>
                </c:pt>
                <c:pt idx="100">
                  <c:v>1970</c:v>
                </c:pt>
                <c:pt idx="101">
                  <c:v>1971</c:v>
                </c:pt>
                <c:pt idx="102">
                  <c:v>1972</c:v>
                </c:pt>
                <c:pt idx="103">
                  <c:v>1973</c:v>
                </c:pt>
                <c:pt idx="104">
                  <c:v>1974</c:v>
                </c:pt>
                <c:pt idx="105">
                  <c:v>1975</c:v>
                </c:pt>
                <c:pt idx="106">
                  <c:v>1976</c:v>
                </c:pt>
                <c:pt idx="107">
                  <c:v>1977</c:v>
                </c:pt>
                <c:pt idx="108">
                  <c:v>1978</c:v>
                </c:pt>
                <c:pt idx="109">
                  <c:v>1979</c:v>
                </c:pt>
                <c:pt idx="110">
                  <c:v>1980</c:v>
                </c:pt>
                <c:pt idx="111">
                  <c:v>1981</c:v>
                </c:pt>
                <c:pt idx="112">
                  <c:v>1982</c:v>
                </c:pt>
                <c:pt idx="113">
                  <c:v>1983</c:v>
                </c:pt>
                <c:pt idx="114">
                  <c:v>1984</c:v>
                </c:pt>
                <c:pt idx="115">
                  <c:v>1985</c:v>
                </c:pt>
                <c:pt idx="116">
                  <c:v>1986</c:v>
                </c:pt>
                <c:pt idx="117">
                  <c:v>1987</c:v>
                </c:pt>
                <c:pt idx="118">
                  <c:v>1988</c:v>
                </c:pt>
                <c:pt idx="119">
                  <c:v>1989</c:v>
                </c:pt>
                <c:pt idx="120">
                  <c:v>1990</c:v>
                </c:pt>
                <c:pt idx="121">
                  <c:v>1991</c:v>
                </c:pt>
                <c:pt idx="122">
                  <c:v>1992</c:v>
                </c:pt>
                <c:pt idx="123">
                  <c:v>1993</c:v>
                </c:pt>
                <c:pt idx="124">
                  <c:v>1994</c:v>
                </c:pt>
                <c:pt idx="125">
                  <c:v>1995</c:v>
                </c:pt>
                <c:pt idx="126">
                  <c:v>1996</c:v>
                </c:pt>
                <c:pt idx="127">
                  <c:v>1997</c:v>
                </c:pt>
                <c:pt idx="128">
                  <c:v>1998</c:v>
                </c:pt>
                <c:pt idx="129">
                  <c:v>1999</c:v>
                </c:pt>
                <c:pt idx="130">
                  <c:v>2000</c:v>
                </c:pt>
                <c:pt idx="131">
                  <c:v>2001</c:v>
                </c:pt>
                <c:pt idx="132">
                  <c:v>2002</c:v>
                </c:pt>
                <c:pt idx="133">
                  <c:v>2003</c:v>
                </c:pt>
                <c:pt idx="134">
                  <c:v>2004</c:v>
                </c:pt>
                <c:pt idx="135">
                  <c:v>2005</c:v>
                </c:pt>
                <c:pt idx="136">
                  <c:v>2006</c:v>
                </c:pt>
                <c:pt idx="137">
                  <c:v>2007</c:v>
                </c:pt>
                <c:pt idx="138">
                  <c:v>2008</c:v>
                </c:pt>
                <c:pt idx="139">
                  <c:v>2009</c:v>
                </c:pt>
                <c:pt idx="140">
                  <c:v>2010</c:v>
                </c:pt>
                <c:pt idx="141">
                  <c:v>2011</c:v>
                </c:pt>
                <c:pt idx="142">
                  <c:v>2012</c:v>
                </c:pt>
                <c:pt idx="143">
                  <c:v>2013</c:v>
                </c:pt>
              </c:numCache>
            </c:numRef>
          </c:cat>
          <c:val>
            <c:numRef>
              <c:f>Sheet1!$C$2:$C$145</c:f>
              <c:numCache>
                <c:formatCode>0.0000</c:formatCode>
                <c:ptCount val="144"/>
                <c:pt idx="0">
                  <c:v>46.619503115237578</c:v>
                </c:pt>
                <c:pt idx="1">
                  <c:v>45.022303461058719</c:v>
                </c:pt>
                <c:pt idx="2">
                  <c:v>45.063360293453343</c:v>
                </c:pt>
                <c:pt idx="3">
                  <c:v>45.82494876998954</c:v>
                </c:pt>
                <c:pt idx="4">
                  <c:v>47.645374417307792</c:v>
                </c:pt>
                <c:pt idx="5">
                  <c:v>46.60938975777195</c:v>
                </c:pt>
                <c:pt idx="6">
                  <c:v>48.991013701379167</c:v>
                </c:pt>
                <c:pt idx="7">
                  <c:v>46.667308091423912</c:v>
                </c:pt>
                <c:pt idx="8">
                  <c:v>44.322883167799667</c:v>
                </c:pt>
                <c:pt idx="9">
                  <c:v>40.124797209785179</c:v>
                </c:pt>
                <c:pt idx="10">
                  <c:v>36.270191804466364</c:v>
                </c:pt>
                <c:pt idx="11">
                  <c:v>34.522636361300961</c:v>
                </c:pt>
                <c:pt idx="12">
                  <c:v>36.036564710740052</c:v>
                </c:pt>
                <c:pt idx="13">
                  <c:v>36.836167574785769</c:v>
                </c:pt>
                <c:pt idx="14">
                  <c:v>36.724077511934738</c:v>
                </c:pt>
                <c:pt idx="15">
                  <c:v>37.652725557010754</c:v>
                </c:pt>
                <c:pt idx="16">
                  <c:v>38.721208486351898</c:v>
                </c:pt>
                <c:pt idx="17">
                  <c:v>37.869387976105862</c:v>
                </c:pt>
                <c:pt idx="18">
                  <c:v>39.68375721511979</c:v>
                </c:pt>
                <c:pt idx="19">
                  <c:v>38.86547713986748</c:v>
                </c:pt>
                <c:pt idx="20">
                  <c:v>40.715849108961294</c:v>
                </c:pt>
                <c:pt idx="21">
                  <c:v>38.946854870503913</c:v>
                </c:pt>
                <c:pt idx="22">
                  <c:v>34.331729303256104</c:v>
                </c:pt>
                <c:pt idx="23">
                  <c:v>38.549235722737023</c:v>
                </c:pt>
                <c:pt idx="24">
                  <c:v>42.230150228310784</c:v>
                </c:pt>
                <c:pt idx="25">
                  <c:v>40.95241641623933</c:v>
                </c:pt>
                <c:pt idx="26">
                  <c:v>44.79878373946535</c:v>
                </c:pt>
                <c:pt idx="27">
                  <c:v>43.087990003967988</c:v>
                </c:pt>
                <c:pt idx="28">
                  <c:v>44.135815038175501</c:v>
                </c:pt>
                <c:pt idx="29">
                  <c:v>39.665359987230005</c:v>
                </c:pt>
                <c:pt idx="30">
                  <c:v>40.786289501809478</c:v>
                </c:pt>
                <c:pt idx="31">
                  <c:v>36.653858636935368</c:v>
                </c:pt>
                <c:pt idx="32">
                  <c:v>35.997207930541528</c:v>
                </c:pt>
                <c:pt idx="33">
                  <c:v>37.043034147433055</c:v>
                </c:pt>
                <c:pt idx="34">
                  <c:v>39.255567889546626</c:v>
                </c:pt>
                <c:pt idx="35">
                  <c:v>37.52180489761087</c:v>
                </c:pt>
                <c:pt idx="36">
                  <c:v>35.327511353008624</c:v>
                </c:pt>
                <c:pt idx="37">
                  <c:v>36.219693135521119</c:v>
                </c:pt>
                <c:pt idx="38">
                  <c:v>40.102867616144493</c:v>
                </c:pt>
                <c:pt idx="39">
                  <c:v>37.554653010839615</c:v>
                </c:pt>
                <c:pt idx="40">
                  <c:v>38.407523050262633</c:v>
                </c:pt>
                <c:pt idx="41">
                  <c:v>38.431513300364145</c:v>
                </c:pt>
                <c:pt idx="42">
                  <c:v>38.887121508125205</c:v>
                </c:pt>
                <c:pt idx="43">
                  <c:v>39.818493767323801</c:v>
                </c:pt>
                <c:pt idx="44">
                  <c:v>41.686460754628222</c:v>
                </c:pt>
                <c:pt idx="45">
                  <c:v>38.684273727322079</c:v>
                </c:pt>
                <c:pt idx="46">
                  <c:v>34.67931007970585</c:v>
                </c:pt>
                <c:pt idx="47">
                  <c:v>30.125156092101697</c:v>
                </c:pt>
                <c:pt idx="48">
                  <c:v>24.205785078874673</c:v>
                </c:pt>
                <c:pt idx="49">
                  <c:v>29.192090202962056</c:v>
                </c:pt>
                <c:pt idx="50">
                  <c:v>33.238851432653412</c:v>
                </c:pt>
                <c:pt idx="51">
                  <c:v>35.403851220469754</c:v>
                </c:pt>
                <c:pt idx="52">
                  <c:v>37.149321344976528</c:v>
                </c:pt>
                <c:pt idx="53">
                  <c:v>35.475805491666144</c:v>
                </c:pt>
                <c:pt idx="54">
                  <c:v>35.68432606225835</c:v>
                </c:pt>
                <c:pt idx="55">
                  <c:v>37.058893446066485</c:v>
                </c:pt>
                <c:pt idx="56">
                  <c:v>36.226124324169994</c:v>
                </c:pt>
                <c:pt idx="57">
                  <c:v>38.882657753614055</c:v>
                </c:pt>
                <c:pt idx="58">
                  <c:v>41.21012205664595</c:v>
                </c:pt>
                <c:pt idx="59">
                  <c:v>39.381463631178498</c:v>
                </c:pt>
                <c:pt idx="60">
                  <c:v>42.906117388432982</c:v>
                </c:pt>
                <c:pt idx="61">
                  <c:v>45.342312685855447</c:v>
                </c:pt>
                <c:pt idx="62">
                  <c:v>51.94730273526568</c:v>
                </c:pt>
                <c:pt idx="63">
                  <c:v>56.55625795188962</c:v>
                </c:pt>
                <c:pt idx="64">
                  <c:v>58.439646283095392</c:v>
                </c:pt>
                <c:pt idx="65">
                  <c:v>56.571311295929348</c:v>
                </c:pt>
                <c:pt idx="66">
                  <c:v>52.850375838738408</c:v>
                </c:pt>
                <c:pt idx="67">
                  <c:v>53.516555613576877</c:v>
                </c:pt>
                <c:pt idx="68">
                  <c:v>58.589141709569212</c:v>
                </c:pt>
                <c:pt idx="69">
                  <c:v>51.9406530398577</c:v>
                </c:pt>
                <c:pt idx="70">
                  <c:v>45.942682365257838</c:v>
                </c:pt>
                <c:pt idx="71">
                  <c:v>40.48670813770736</c:v>
                </c:pt>
                <c:pt idx="72">
                  <c:v>34.156015612073276</c:v>
                </c:pt>
                <c:pt idx="73">
                  <c:v>32.094728378591931</c:v>
                </c:pt>
                <c:pt idx="74">
                  <c:v>29.874690536606373</c:v>
                </c:pt>
                <c:pt idx="75">
                  <c:v>29.461267400721201</c:v>
                </c:pt>
                <c:pt idx="76">
                  <c:v>40.04756575045193</c:v>
                </c:pt>
                <c:pt idx="77">
                  <c:v>41.828127255137971</c:v>
                </c:pt>
                <c:pt idx="78">
                  <c:v>43.655666224410702</c:v>
                </c:pt>
                <c:pt idx="79">
                  <c:v>46.325761160705945</c:v>
                </c:pt>
                <c:pt idx="80">
                  <c:v>44.484172105491524</c:v>
                </c:pt>
                <c:pt idx="81">
                  <c:v>45.186677549566987</c:v>
                </c:pt>
                <c:pt idx="82">
                  <c:v>45.315006116917402</c:v>
                </c:pt>
                <c:pt idx="83">
                  <c:v>43.831264982158267</c:v>
                </c:pt>
                <c:pt idx="84">
                  <c:v>48.281688789666873</c:v>
                </c:pt>
                <c:pt idx="85">
                  <c:v>47.690981123624262</c:v>
                </c:pt>
                <c:pt idx="86">
                  <c:v>48.517406312469987</c:v>
                </c:pt>
                <c:pt idx="87">
                  <c:v>50.275294589581762</c:v>
                </c:pt>
                <c:pt idx="88">
                  <c:v>51.496347860115577</c:v>
                </c:pt>
                <c:pt idx="89">
                  <c:v>51.232721006922866</c:v>
                </c:pt>
                <c:pt idx="90">
                  <c:v>54.997332972554993</c:v>
                </c:pt>
                <c:pt idx="91">
                  <c:v>58.39390752888464</c:v>
                </c:pt>
                <c:pt idx="92">
                  <c:v>57.278248785568266</c:v>
                </c:pt>
                <c:pt idx="93">
                  <c:v>57.129556931287965</c:v>
                </c:pt>
                <c:pt idx="94">
                  <c:v>57.20646510869819</c:v>
                </c:pt>
                <c:pt idx="95">
                  <c:v>57.156052736033857</c:v>
                </c:pt>
                <c:pt idx="96">
                  <c:v>55.36125637482742</c:v>
                </c:pt>
                <c:pt idx="97">
                  <c:v>55.454166085002385</c:v>
                </c:pt>
                <c:pt idx="98">
                  <c:v>54.450853572724647</c:v>
                </c:pt>
                <c:pt idx="99">
                  <c:v>58.484329864643669</c:v>
                </c:pt>
                <c:pt idx="100">
                  <c:v>63.719010983130261</c:v>
                </c:pt>
                <c:pt idx="101">
                  <c:v>63.803631518056555</c:v>
                </c:pt>
                <c:pt idx="102">
                  <c:v>65.527009608042562</c:v>
                </c:pt>
                <c:pt idx="103">
                  <c:v>66.420262450723371</c:v>
                </c:pt>
                <c:pt idx="104">
                  <c:v>68.892791495197145</c:v>
                </c:pt>
                <c:pt idx="105">
                  <c:v>70.262594226737562</c:v>
                </c:pt>
                <c:pt idx="106">
                  <c:v>66.912199639040963</c:v>
                </c:pt>
                <c:pt idx="107">
                  <c:v>64.637390376594297</c:v>
                </c:pt>
                <c:pt idx="108">
                  <c:v>62.912525994590851</c:v>
                </c:pt>
                <c:pt idx="109">
                  <c:v>65.630362918674408</c:v>
                </c:pt>
                <c:pt idx="110">
                  <c:v>69.702873743402421</c:v>
                </c:pt>
                <c:pt idx="111">
                  <c:v>69.656167263787466</c:v>
                </c:pt>
                <c:pt idx="112">
                  <c:v>73.586164572221051</c:v>
                </c:pt>
                <c:pt idx="113">
                  <c:v>72.762994708565017</c:v>
                </c:pt>
                <c:pt idx="114">
                  <c:v>70.103612836452029</c:v>
                </c:pt>
                <c:pt idx="115">
                  <c:v>70.096231613294691</c:v>
                </c:pt>
                <c:pt idx="116">
                  <c:v>69.784325279819797</c:v>
                </c:pt>
                <c:pt idx="117">
                  <c:v>70.600552326653016</c:v>
                </c:pt>
                <c:pt idx="118">
                  <c:v>71.503608841743088</c:v>
                </c:pt>
                <c:pt idx="119">
                  <c:v>73.487524248623103</c:v>
                </c:pt>
                <c:pt idx="120">
                  <c:v>72.698137956885077</c:v>
                </c:pt>
                <c:pt idx="121">
                  <c:v>69.058087657060113</c:v>
                </c:pt>
                <c:pt idx="122">
                  <c:v>65.00376443573208</c:v>
                </c:pt>
                <c:pt idx="123">
                  <c:v>63.209629297142612</c:v>
                </c:pt>
                <c:pt idx="124">
                  <c:v>63.44097010982447</c:v>
                </c:pt>
                <c:pt idx="125">
                  <c:v>64.848698059958707</c:v>
                </c:pt>
                <c:pt idx="126">
                  <c:v>65.29946075556613</c:v>
                </c:pt>
                <c:pt idx="127">
                  <c:v>67.00983009766864</c:v>
                </c:pt>
                <c:pt idx="128">
                  <c:v>68.070570327228864</c:v>
                </c:pt>
                <c:pt idx="129">
                  <c:v>68.105958791343795</c:v>
                </c:pt>
                <c:pt idx="130">
                  <c:v>69.510618005927398</c:v>
                </c:pt>
                <c:pt idx="131">
                  <c:v>70.87768818581624</c:v>
                </c:pt>
                <c:pt idx="132">
                  <c:v>71.377473635431926</c:v>
                </c:pt>
                <c:pt idx="133">
                  <c:v>71.46608170275573</c:v>
                </c:pt>
                <c:pt idx="134">
                  <c:v>72.447806019925835</c:v>
                </c:pt>
                <c:pt idx="135">
                  <c:v>72.883932671086001</c:v>
                </c:pt>
                <c:pt idx="136">
                  <c:v>74.733119247154505</c:v>
                </c:pt>
                <c:pt idx="137">
                  <c:v>77.8752087163233</c:v>
                </c:pt>
                <c:pt idx="138">
                  <c:v>79.017782767395303</c:v>
                </c:pt>
                <c:pt idx="139">
                  <c:v>75.460744644472086</c:v>
                </c:pt>
                <c:pt idx="140">
                  <c:v>76.383917333466371</c:v>
                </c:pt>
                <c:pt idx="141">
                  <c:v>77.343184096360204</c:v>
                </c:pt>
                <c:pt idx="142">
                  <c:v>74.77472433744353</c:v>
                </c:pt>
                <c:pt idx="143">
                  <c:v>73.174053719757836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73-4036-ACE1-D3F8F78D419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rgbClr val="7ED1E6"/>
              </a:solidFill>
            </a:ln>
          </c:spPr>
          <c:marker>
            <c:symbol val="none"/>
          </c:marker>
          <c:cat>
            <c:numRef>
              <c:f>Sheet1!$A$2:$A$145</c:f>
              <c:numCache>
                <c:formatCode>General</c:formatCode>
                <c:ptCount val="144"/>
                <c:pt idx="0">
                  <c:v>1870</c:v>
                </c:pt>
                <c:pt idx="1">
                  <c:v>1871</c:v>
                </c:pt>
                <c:pt idx="2">
                  <c:v>1872</c:v>
                </c:pt>
                <c:pt idx="3">
                  <c:v>1873</c:v>
                </c:pt>
                <c:pt idx="4">
                  <c:v>1874</c:v>
                </c:pt>
                <c:pt idx="5">
                  <c:v>1875</c:v>
                </c:pt>
                <c:pt idx="6">
                  <c:v>1876</c:v>
                </c:pt>
                <c:pt idx="7">
                  <c:v>1877</c:v>
                </c:pt>
                <c:pt idx="8">
                  <c:v>1878</c:v>
                </c:pt>
                <c:pt idx="9">
                  <c:v>1879</c:v>
                </c:pt>
                <c:pt idx="10">
                  <c:v>1880</c:v>
                </c:pt>
                <c:pt idx="11">
                  <c:v>1881</c:v>
                </c:pt>
                <c:pt idx="12">
                  <c:v>1882</c:v>
                </c:pt>
                <c:pt idx="13">
                  <c:v>1883</c:v>
                </c:pt>
                <c:pt idx="14">
                  <c:v>1884</c:v>
                </c:pt>
                <c:pt idx="15">
                  <c:v>1885</c:v>
                </c:pt>
                <c:pt idx="16">
                  <c:v>1886</c:v>
                </c:pt>
                <c:pt idx="17">
                  <c:v>1887</c:v>
                </c:pt>
                <c:pt idx="18">
                  <c:v>1888</c:v>
                </c:pt>
                <c:pt idx="19">
                  <c:v>1889</c:v>
                </c:pt>
                <c:pt idx="20">
                  <c:v>1890</c:v>
                </c:pt>
                <c:pt idx="21">
                  <c:v>1891</c:v>
                </c:pt>
                <c:pt idx="22">
                  <c:v>1892</c:v>
                </c:pt>
                <c:pt idx="23">
                  <c:v>1893</c:v>
                </c:pt>
                <c:pt idx="24">
                  <c:v>1894</c:v>
                </c:pt>
                <c:pt idx="25">
                  <c:v>1895</c:v>
                </c:pt>
                <c:pt idx="26">
                  <c:v>1896</c:v>
                </c:pt>
                <c:pt idx="27">
                  <c:v>1897</c:v>
                </c:pt>
                <c:pt idx="28">
                  <c:v>1898</c:v>
                </c:pt>
                <c:pt idx="29">
                  <c:v>1899</c:v>
                </c:pt>
                <c:pt idx="30">
                  <c:v>1900</c:v>
                </c:pt>
                <c:pt idx="31">
                  <c:v>1901</c:v>
                </c:pt>
                <c:pt idx="32">
                  <c:v>1902</c:v>
                </c:pt>
                <c:pt idx="33">
                  <c:v>1903</c:v>
                </c:pt>
                <c:pt idx="34">
                  <c:v>1904</c:v>
                </c:pt>
                <c:pt idx="35">
                  <c:v>1905</c:v>
                </c:pt>
                <c:pt idx="36">
                  <c:v>1906</c:v>
                </c:pt>
                <c:pt idx="37">
                  <c:v>1907</c:v>
                </c:pt>
                <c:pt idx="38">
                  <c:v>1908</c:v>
                </c:pt>
                <c:pt idx="39">
                  <c:v>1909</c:v>
                </c:pt>
                <c:pt idx="40">
                  <c:v>1910</c:v>
                </c:pt>
                <c:pt idx="41">
                  <c:v>1911</c:v>
                </c:pt>
                <c:pt idx="42">
                  <c:v>1912</c:v>
                </c:pt>
                <c:pt idx="43">
                  <c:v>1913</c:v>
                </c:pt>
                <c:pt idx="44">
                  <c:v>1914</c:v>
                </c:pt>
                <c:pt idx="45">
                  <c:v>1915</c:v>
                </c:pt>
                <c:pt idx="46">
                  <c:v>1916</c:v>
                </c:pt>
                <c:pt idx="47">
                  <c:v>1917</c:v>
                </c:pt>
                <c:pt idx="48">
                  <c:v>1918</c:v>
                </c:pt>
                <c:pt idx="49">
                  <c:v>1919</c:v>
                </c:pt>
                <c:pt idx="50">
                  <c:v>1920</c:v>
                </c:pt>
                <c:pt idx="51">
                  <c:v>1921</c:v>
                </c:pt>
                <c:pt idx="52">
                  <c:v>1922</c:v>
                </c:pt>
                <c:pt idx="53">
                  <c:v>1923</c:v>
                </c:pt>
                <c:pt idx="54">
                  <c:v>1924</c:v>
                </c:pt>
                <c:pt idx="55">
                  <c:v>1925</c:v>
                </c:pt>
                <c:pt idx="56">
                  <c:v>1926</c:v>
                </c:pt>
                <c:pt idx="57">
                  <c:v>1927</c:v>
                </c:pt>
                <c:pt idx="58">
                  <c:v>1928</c:v>
                </c:pt>
                <c:pt idx="59">
                  <c:v>1929</c:v>
                </c:pt>
                <c:pt idx="60">
                  <c:v>1930</c:v>
                </c:pt>
                <c:pt idx="61">
                  <c:v>1931</c:v>
                </c:pt>
                <c:pt idx="62">
                  <c:v>1932</c:v>
                </c:pt>
                <c:pt idx="63">
                  <c:v>1933</c:v>
                </c:pt>
                <c:pt idx="64">
                  <c:v>1934</c:v>
                </c:pt>
                <c:pt idx="65">
                  <c:v>1935</c:v>
                </c:pt>
                <c:pt idx="66">
                  <c:v>1936</c:v>
                </c:pt>
                <c:pt idx="67">
                  <c:v>1937</c:v>
                </c:pt>
                <c:pt idx="68">
                  <c:v>1938</c:v>
                </c:pt>
                <c:pt idx="69">
                  <c:v>1939</c:v>
                </c:pt>
                <c:pt idx="70">
                  <c:v>1940</c:v>
                </c:pt>
                <c:pt idx="71">
                  <c:v>1941</c:v>
                </c:pt>
                <c:pt idx="72">
                  <c:v>1942</c:v>
                </c:pt>
                <c:pt idx="73">
                  <c:v>1943</c:v>
                </c:pt>
                <c:pt idx="74">
                  <c:v>1944</c:v>
                </c:pt>
                <c:pt idx="75">
                  <c:v>1945</c:v>
                </c:pt>
                <c:pt idx="76">
                  <c:v>1946</c:v>
                </c:pt>
                <c:pt idx="77">
                  <c:v>1947</c:v>
                </c:pt>
                <c:pt idx="78">
                  <c:v>1948</c:v>
                </c:pt>
                <c:pt idx="79">
                  <c:v>1949</c:v>
                </c:pt>
                <c:pt idx="80">
                  <c:v>1950</c:v>
                </c:pt>
                <c:pt idx="81">
                  <c:v>1951</c:v>
                </c:pt>
                <c:pt idx="82">
                  <c:v>1952</c:v>
                </c:pt>
                <c:pt idx="83">
                  <c:v>1953</c:v>
                </c:pt>
                <c:pt idx="84">
                  <c:v>1954</c:v>
                </c:pt>
                <c:pt idx="85">
                  <c:v>1955</c:v>
                </c:pt>
                <c:pt idx="86">
                  <c:v>1956</c:v>
                </c:pt>
                <c:pt idx="87">
                  <c:v>1957</c:v>
                </c:pt>
                <c:pt idx="88">
                  <c:v>1958</c:v>
                </c:pt>
                <c:pt idx="89">
                  <c:v>1959</c:v>
                </c:pt>
                <c:pt idx="90">
                  <c:v>1960</c:v>
                </c:pt>
                <c:pt idx="91">
                  <c:v>1961</c:v>
                </c:pt>
                <c:pt idx="92">
                  <c:v>1962</c:v>
                </c:pt>
                <c:pt idx="93">
                  <c:v>1963</c:v>
                </c:pt>
                <c:pt idx="94">
                  <c:v>1964</c:v>
                </c:pt>
                <c:pt idx="95">
                  <c:v>1965</c:v>
                </c:pt>
                <c:pt idx="96">
                  <c:v>1966</c:v>
                </c:pt>
                <c:pt idx="97">
                  <c:v>1967</c:v>
                </c:pt>
                <c:pt idx="98">
                  <c:v>1968</c:v>
                </c:pt>
                <c:pt idx="99">
                  <c:v>1969</c:v>
                </c:pt>
                <c:pt idx="100">
                  <c:v>1970</c:v>
                </c:pt>
                <c:pt idx="101">
                  <c:v>1971</c:v>
                </c:pt>
                <c:pt idx="102">
                  <c:v>1972</c:v>
                </c:pt>
                <c:pt idx="103">
                  <c:v>1973</c:v>
                </c:pt>
                <c:pt idx="104">
                  <c:v>1974</c:v>
                </c:pt>
                <c:pt idx="105">
                  <c:v>1975</c:v>
                </c:pt>
                <c:pt idx="106">
                  <c:v>1976</c:v>
                </c:pt>
                <c:pt idx="107">
                  <c:v>1977</c:v>
                </c:pt>
                <c:pt idx="108">
                  <c:v>1978</c:v>
                </c:pt>
                <c:pt idx="109">
                  <c:v>1979</c:v>
                </c:pt>
                <c:pt idx="110">
                  <c:v>1980</c:v>
                </c:pt>
                <c:pt idx="111">
                  <c:v>1981</c:v>
                </c:pt>
                <c:pt idx="112">
                  <c:v>1982</c:v>
                </c:pt>
                <c:pt idx="113">
                  <c:v>1983</c:v>
                </c:pt>
                <c:pt idx="114">
                  <c:v>1984</c:v>
                </c:pt>
                <c:pt idx="115">
                  <c:v>1985</c:v>
                </c:pt>
                <c:pt idx="116">
                  <c:v>1986</c:v>
                </c:pt>
                <c:pt idx="117">
                  <c:v>1987</c:v>
                </c:pt>
                <c:pt idx="118">
                  <c:v>1988</c:v>
                </c:pt>
                <c:pt idx="119">
                  <c:v>1989</c:v>
                </c:pt>
                <c:pt idx="120">
                  <c:v>1990</c:v>
                </c:pt>
                <c:pt idx="121">
                  <c:v>1991</c:v>
                </c:pt>
                <c:pt idx="122">
                  <c:v>1992</c:v>
                </c:pt>
                <c:pt idx="123">
                  <c:v>1993</c:v>
                </c:pt>
                <c:pt idx="124">
                  <c:v>1994</c:v>
                </c:pt>
                <c:pt idx="125">
                  <c:v>1995</c:v>
                </c:pt>
                <c:pt idx="126">
                  <c:v>1996</c:v>
                </c:pt>
                <c:pt idx="127">
                  <c:v>1997</c:v>
                </c:pt>
                <c:pt idx="128">
                  <c:v>1998</c:v>
                </c:pt>
                <c:pt idx="129">
                  <c:v>1999</c:v>
                </c:pt>
                <c:pt idx="130">
                  <c:v>2000</c:v>
                </c:pt>
                <c:pt idx="131">
                  <c:v>2001</c:v>
                </c:pt>
                <c:pt idx="132">
                  <c:v>2002</c:v>
                </c:pt>
                <c:pt idx="133">
                  <c:v>2003</c:v>
                </c:pt>
                <c:pt idx="134">
                  <c:v>2004</c:v>
                </c:pt>
                <c:pt idx="135">
                  <c:v>2005</c:v>
                </c:pt>
                <c:pt idx="136">
                  <c:v>2006</c:v>
                </c:pt>
                <c:pt idx="137">
                  <c:v>2007</c:v>
                </c:pt>
                <c:pt idx="138">
                  <c:v>2008</c:v>
                </c:pt>
                <c:pt idx="139">
                  <c:v>2009</c:v>
                </c:pt>
                <c:pt idx="140">
                  <c:v>2010</c:v>
                </c:pt>
                <c:pt idx="141">
                  <c:v>2011</c:v>
                </c:pt>
                <c:pt idx="142">
                  <c:v>2012</c:v>
                </c:pt>
                <c:pt idx="143">
                  <c:v>2013</c:v>
                </c:pt>
              </c:numCache>
            </c:numRef>
          </c:cat>
          <c:val>
            <c:numRef>
              <c:f>Sheet1!$D$2:$D$145</c:f>
              <c:numCache>
                <c:formatCode>0.0000</c:formatCode>
                <c:ptCount val="144"/>
                <c:pt idx="0">
                  <c:v>55.020826740413973</c:v>
                </c:pt>
                <c:pt idx="1">
                  <c:v>55.607018897990145</c:v>
                </c:pt>
                <c:pt idx="2">
                  <c:v>55.747784576329096</c:v>
                </c:pt>
                <c:pt idx="3">
                  <c:v>55.02291508439</c:v>
                </c:pt>
                <c:pt idx="4">
                  <c:v>58.844311509628142</c:v>
                </c:pt>
                <c:pt idx="5">
                  <c:v>55.189787891230694</c:v>
                </c:pt>
                <c:pt idx="6">
                  <c:v>59.329377313242063</c:v>
                </c:pt>
                <c:pt idx="7">
                  <c:v>57.430903526737666</c:v>
                </c:pt>
                <c:pt idx="8">
                  <c:v>54.315936541244248</c:v>
                </c:pt>
                <c:pt idx="9">
                  <c:v>52.114051854547213</c:v>
                </c:pt>
                <c:pt idx="10">
                  <c:v>46.490576487082606</c:v>
                </c:pt>
                <c:pt idx="11">
                  <c:v>47.687364574746269</c:v>
                </c:pt>
                <c:pt idx="12">
                  <c:v>44.240394299691268</c:v>
                </c:pt>
                <c:pt idx="13">
                  <c:v>47.578103294378174</c:v>
                </c:pt>
                <c:pt idx="14">
                  <c:v>46.807396643450041</c:v>
                </c:pt>
                <c:pt idx="15">
                  <c:v>48.382887221688179</c:v>
                </c:pt>
                <c:pt idx="16">
                  <c:v>48.501340098534328</c:v>
                </c:pt>
                <c:pt idx="17">
                  <c:v>46.023443120803854</c:v>
                </c:pt>
                <c:pt idx="18">
                  <c:v>48.008031051504801</c:v>
                </c:pt>
                <c:pt idx="19">
                  <c:v>46.842777106332491</c:v>
                </c:pt>
                <c:pt idx="20">
                  <c:v>48.21778988824984</c:v>
                </c:pt>
                <c:pt idx="21">
                  <c:v>49.73525882155451</c:v>
                </c:pt>
                <c:pt idx="22">
                  <c:v>45.650164698588966</c:v>
                </c:pt>
                <c:pt idx="23">
                  <c:v>50.123285308664357</c:v>
                </c:pt>
                <c:pt idx="24">
                  <c:v>52.844346229482653</c:v>
                </c:pt>
                <c:pt idx="25">
                  <c:v>50.388412753834601</c:v>
                </c:pt>
                <c:pt idx="26">
                  <c:v>53.767900645829044</c:v>
                </c:pt>
                <c:pt idx="27">
                  <c:v>51.946567930723972</c:v>
                </c:pt>
                <c:pt idx="28">
                  <c:v>53.569410528351668</c:v>
                </c:pt>
                <c:pt idx="29">
                  <c:v>51.209208309092382</c:v>
                </c:pt>
                <c:pt idx="30">
                  <c:v>50.919969156855913</c:v>
                </c:pt>
                <c:pt idx="31">
                  <c:v>47.875223247384433</c:v>
                </c:pt>
                <c:pt idx="32">
                  <c:v>47.706631632911353</c:v>
                </c:pt>
                <c:pt idx="33">
                  <c:v>48.774046519000954</c:v>
                </c:pt>
                <c:pt idx="34">
                  <c:v>51.203431023411717</c:v>
                </c:pt>
                <c:pt idx="35">
                  <c:v>47.939134618162448</c:v>
                </c:pt>
                <c:pt idx="36">
                  <c:v>47.319838510220372</c:v>
                </c:pt>
                <c:pt idx="37">
                  <c:v>50.610710121688264</c:v>
                </c:pt>
                <c:pt idx="38">
                  <c:v>54.475187194965713</c:v>
                </c:pt>
                <c:pt idx="39">
                  <c:v>49.772197161637308</c:v>
                </c:pt>
                <c:pt idx="40">
                  <c:v>51.234164485781285</c:v>
                </c:pt>
                <c:pt idx="41">
                  <c:v>51.656194249506839</c:v>
                </c:pt>
                <c:pt idx="42">
                  <c:v>52.018166121504464</c:v>
                </c:pt>
                <c:pt idx="43">
                  <c:v>54.220443009977281</c:v>
                </c:pt>
                <c:pt idx="44">
                  <c:v>61.157394882062107</c:v>
                </c:pt>
                <c:pt idx="45">
                  <c:v>62.435816809225997</c:v>
                </c:pt>
                <c:pt idx="46">
                  <c:v>58.722747584443127</c:v>
                </c:pt>
                <c:pt idx="47">
                  <c:v>57.368070286525885</c:v>
                </c:pt>
                <c:pt idx="48">
                  <c:v>49.165096472694991</c:v>
                </c:pt>
                <c:pt idx="49">
                  <c:v>49.72629124805453</c:v>
                </c:pt>
                <c:pt idx="50">
                  <c:v>54.106448948558764</c:v>
                </c:pt>
                <c:pt idx="51">
                  <c:v>53.53515029904802</c:v>
                </c:pt>
                <c:pt idx="52">
                  <c:v>55.121408420335229</c:v>
                </c:pt>
                <c:pt idx="53">
                  <c:v>51.123256146704264</c:v>
                </c:pt>
                <c:pt idx="54">
                  <c:v>54.014783602323156</c:v>
                </c:pt>
                <c:pt idx="55">
                  <c:v>54.803096075222733</c:v>
                </c:pt>
                <c:pt idx="56">
                  <c:v>54.686068554477643</c:v>
                </c:pt>
                <c:pt idx="57">
                  <c:v>56.687308415212158</c:v>
                </c:pt>
                <c:pt idx="58">
                  <c:v>58.372015559333946</c:v>
                </c:pt>
                <c:pt idx="59">
                  <c:v>58.891015838775061</c:v>
                </c:pt>
                <c:pt idx="60">
                  <c:v>68.209994260571335</c:v>
                </c:pt>
                <c:pt idx="61">
                  <c:v>72.552419258920096</c:v>
                </c:pt>
                <c:pt idx="62">
                  <c:v>80.839212933663049</c:v>
                </c:pt>
                <c:pt idx="63">
                  <c:v>84.435931238355721</c:v>
                </c:pt>
                <c:pt idx="64">
                  <c:v>83.973664772443016</c:v>
                </c:pt>
                <c:pt idx="65">
                  <c:v>82.163188884717783</c:v>
                </c:pt>
                <c:pt idx="66">
                  <c:v>74.797902976749526</c:v>
                </c:pt>
                <c:pt idx="67">
                  <c:v>73.94660132662726</c:v>
                </c:pt>
                <c:pt idx="68">
                  <c:v>79.995061078925971</c:v>
                </c:pt>
                <c:pt idx="69">
                  <c:v>80.038924953653208</c:v>
                </c:pt>
                <c:pt idx="70">
                  <c:v>69.256618171449617</c:v>
                </c:pt>
                <c:pt idx="71">
                  <c:v>57.41963105254937</c:v>
                </c:pt>
                <c:pt idx="72">
                  <c:v>48.665115937258697</c:v>
                </c:pt>
                <c:pt idx="73">
                  <c:v>42.37031312692541</c:v>
                </c:pt>
                <c:pt idx="74">
                  <c:v>40.629998910550256</c:v>
                </c:pt>
                <c:pt idx="75">
                  <c:v>43.942869565392343</c:v>
                </c:pt>
                <c:pt idx="76">
                  <c:v>61.387393684075199</c:v>
                </c:pt>
                <c:pt idx="77">
                  <c:v>68.549015434615328</c:v>
                </c:pt>
                <c:pt idx="78">
                  <c:v>67.977905194410553</c:v>
                </c:pt>
                <c:pt idx="79">
                  <c:v>71.035185862276577</c:v>
                </c:pt>
                <c:pt idx="80">
                  <c:v>70.484060453277891</c:v>
                </c:pt>
                <c:pt idx="81">
                  <c:v>68.68995531336482</c:v>
                </c:pt>
                <c:pt idx="82">
                  <c:v>67.821077494649515</c:v>
                </c:pt>
                <c:pt idx="83">
                  <c:v>67.321531919597547</c:v>
                </c:pt>
                <c:pt idx="84">
                  <c:v>71.455025850756343</c:v>
                </c:pt>
                <c:pt idx="85">
                  <c:v>69.428781839053329</c:v>
                </c:pt>
                <c:pt idx="86">
                  <c:v>71.439073175163699</c:v>
                </c:pt>
                <c:pt idx="87">
                  <c:v>74.106546986652532</c:v>
                </c:pt>
                <c:pt idx="88">
                  <c:v>76.03436452388685</c:v>
                </c:pt>
                <c:pt idx="89">
                  <c:v>73.800581026506038</c:v>
                </c:pt>
                <c:pt idx="90">
                  <c:v>76.687311806344269</c:v>
                </c:pt>
                <c:pt idx="91">
                  <c:v>80.136650591448642</c:v>
                </c:pt>
                <c:pt idx="92">
                  <c:v>79.536229057589736</c:v>
                </c:pt>
                <c:pt idx="93">
                  <c:v>81.004526945244777</c:v>
                </c:pt>
                <c:pt idx="94">
                  <c:v>82.327848515378136</c:v>
                </c:pt>
                <c:pt idx="95">
                  <c:v>80.597831543301609</c:v>
                </c:pt>
                <c:pt idx="96">
                  <c:v>77.373490162007144</c:v>
                </c:pt>
                <c:pt idx="97">
                  <c:v>78.291635882218927</c:v>
                </c:pt>
                <c:pt idx="98">
                  <c:v>77.785630003455807</c:v>
                </c:pt>
                <c:pt idx="99">
                  <c:v>79.418051979109777</c:v>
                </c:pt>
                <c:pt idx="100">
                  <c:v>84.607270712964393</c:v>
                </c:pt>
                <c:pt idx="101">
                  <c:v>83.299672779992761</c:v>
                </c:pt>
                <c:pt idx="102">
                  <c:v>81.547040068014908</c:v>
                </c:pt>
                <c:pt idx="103">
                  <c:v>80.851359208316779</c:v>
                </c:pt>
                <c:pt idx="104">
                  <c:v>84.193555540577108</c:v>
                </c:pt>
                <c:pt idx="105">
                  <c:v>87.101813065680915</c:v>
                </c:pt>
                <c:pt idx="106">
                  <c:v>84.132892400551356</c:v>
                </c:pt>
                <c:pt idx="107">
                  <c:v>79.71776576114604</c:v>
                </c:pt>
                <c:pt idx="108">
                  <c:v>77.327509277670543</c:v>
                </c:pt>
                <c:pt idx="109">
                  <c:v>78.347487217810041</c:v>
                </c:pt>
                <c:pt idx="110">
                  <c:v>80.402030486742348</c:v>
                </c:pt>
                <c:pt idx="111">
                  <c:v>79.109575341373926</c:v>
                </c:pt>
                <c:pt idx="112">
                  <c:v>82.168889131910518</c:v>
                </c:pt>
                <c:pt idx="113">
                  <c:v>80.94282148404595</c:v>
                </c:pt>
                <c:pt idx="114">
                  <c:v>79.056676219205727</c:v>
                </c:pt>
                <c:pt idx="115">
                  <c:v>78.140147216782339</c:v>
                </c:pt>
                <c:pt idx="116">
                  <c:v>77.722561386509554</c:v>
                </c:pt>
                <c:pt idx="117">
                  <c:v>77.790907397812319</c:v>
                </c:pt>
                <c:pt idx="118">
                  <c:v>76.589791734546765</c:v>
                </c:pt>
                <c:pt idx="119">
                  <c:v>75.995679015258418</c:v>
                </c:pt>
                <c:pt idx="120">
                  <c:v>75.898608352002455</c:v>
                </c:pt>
                <c:pt idx="121">
                  <c:v>75.664393308685788</c:v>
                </c:pt>
                <c:pt idx="122">
                  <c:v>72.87531058254217</c:v>
                </c:pt>
                <c:pt idx="123">
                  <c:v>69.899319972599244</c:v>
                </c:pt>
                <c:pt idx="124">
                  <c:v>70.194600784201171</c:v>
                </c:pt>
                <c:pt idx="125">
                  <c:v>71.621875109012507</c:v>
                </c:pt>
                <c:pt idx="126">
                  <c:v>70.859427126614918</c:v>
                </c:pt>
                <c:pt idx="127">
                  <c:v>70.471829455085953</c:v>
                </c:pt>
                <c:pt idx="128">
                  <c:v>71.157733353304678</c:v>
                </c:pt>
                <c:pt idx="129">
                  <c:v>71.807194168779859</c:v>
                </c:pt>
                <c:pt idx="130">
                  <c:v>72.717212596295312</c:v>
                </c:pt>
                <c:pt idx="131">
                  <c:v>73.4386415284132</c:v>
                </c:pt>
                <c:pt idx="132">
                  <c:v>74.492105533189417</c:v>
                </c:pt>
                <c:pt idx="133">
                  <c:v>74.849914149909353</c:v>
                </c:pt>
                <c:pt idx="134">
                  <c:v>75.969415412500751</c:v>
                </c:pt>
                <c:pt idx="135">
                  <c:v>76.608648301629302</c:v>
                </c:pt>
                <c:pt idx="136">
                  <c:v>78.456879826224537</c:v>
                </c:pt>
                <c:pt idx="137">
                  <c:v>80.16680024516539</c:v>
                </c:pt>
                <c:pt idx="138">
                  <c:v>80.576586916461096</c:v>
                </c:pt>
                <c:pt idx="139">
                  <c:v>79.86153138885085</c:v>
                </c:pt>
                <c:pt idx="140">
                  <c:v>82.995261908537969</c:v>
                </c:pt>
                <c:pt idx="141">
                  <c:v>83.889622392050313</c:v>
                </c:pt>
                <c:pt idx="142">
                  <c:v>81.80819508775123</c:v>
                </c:pt>
                <c:pt idx="143">
                  <c:v>81.297388743133936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73-4036-ACE1-D3F8F78D4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834624"/>
        <c:axId val="169819456"/>
      </c:lineChart>
      <c:catAx>
        <c:axId val="183834624"/>
        <c:scaling>
          <c:orientation val="minMax"/>
        </c:scaling>
        <c:delete val="0"/>
        <c:axPos val="b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>
            <a:noFill/>
          </a:ln>
        </c:spPr>
        <c:txPr>
          <a:bodyPr rot="0" vert="horz"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169819456"/>
        <c:crossesAt val="100"/>
        <c:auto val="1"/>
        <c:lblAlgn val="ctr"/>
        <c:lblOffset val="50"/>
        <c:tickLblSkip val="10"/>
        <c:tickMarkSkip val="10"/>
        <c:noMultiLvlLbl val="0"/>
      </c:catAx>
      <c:valAx>
        <c:axId val="169819456"/>
        <c:scaling>
          <c:orientation val="minMax"/>
          <c:max val="100"/>
          <c:min val="0"/>
        </c:scaling>
        <c:delete val="0"/>
        <c:axPos val="l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183834624"/>
        <c:crossesAt val="1"/>
        <c:crossBetween val="midCat"/>
        <c:majorUnit val="20"/>
      </c:valAx>
      <c:spPr>
        <a:solidFill>
          <a:srgbClr val="E1EAEF"/>
        </a:solidFill>
        <a:ln w="12700">
          <a:solidFill>
            <a:prstClr val="white"/>
          </a:solidFill>
        </a:ln>
      </c:spPr>
    </c:plotArea>
    <c:plotVisOnly val="1"/>
    <c:dispBlanksAs val="gap"/>
    <c:showDLblsOverMax val="0"/>
  </c:chart>
  <c:spPr>
    <a:solidFill>
      <a:srgbClr val="E1EAEF"/>
    </a:solidFill>
  </c:spPr>
  <c:txPr>
    <a:bodyPr/>
    <a:lstStyle/>
    <a:p>
      <a:pPr>
        <a:defRPr sz="1200">
          <a:latin typeface="Franklin Gothic Medium" pitchFamily="34" charset="0"/>
        </a:defRPr>
      </a:pPr>
      <a:endParaRPr lang="fi-FI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809555745225739E-2"/>
          <c:y val="6.1511165577342042E-2"/>
          <c:w val="0.91789974574716704"/>
          <c:h val="0.82108363472664858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Käytettävissä olevat rahatulot</c:v>
                </c:pt>
              </c:strCache>
            </c:strRef>
          </c:tx>
          <c:spPr>
            <a:ln w="38100">
              <a:solidFill>
                <a:srgbClr val="69549A"/>
              </a:solidFill>
            </a:ln>
          </c:spPr>
          <c:marker>
            <c:symbol val="none"/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0-7990-4B89-9F8E-B565D14C1EC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1-7990-4B89-9F8E-B565D14C1ECA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2-7990-4B89-9F8E-B565D14C1ECA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3-7990-4B89-9F8E-B565D14C1ECA}"/>
              </c:ext>
            </c:extLst>
          </c:dPt>
          <c:cat>
            <c:numRef>
              <c:f>Sheet1!$A$2:$A$33</c:f>
              <c:numCache>
                <c:formatCode>General</c:formatCode>
                <c:ptCount val="32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</c:numCache>
            </c:numRef>
          </c:cat>
          <c:val>
            <c:numRef>
              <c:f>Sheet1!$B$2:$B$33</c:f>
              <c:numCache>
                <c:formatCode>0.00</c:formatCode>
                <c:ptCount val="32"/>
                <c:pt idx="1">
                  <c:v>20.399999999999999</c:v>
                </c:pt>
                <c:pt idx="2">
                  <c:v>20.3</c:v>
                </c:pt>
                <c:pt idx="3">
                  <c:v>20.7</c:v>
                </c:pt>
                <c:pt idx="4">
                  <c:v>21.1</c:v>
                </c:pt>
                <c:pt idx="5">
                  <c:v>20.9</c:v>
                </c:pt>
                <c:pt idx="6">
                  <c:v>20.7</c:v>
                </c:pt>
                <c:pt idx="7">
                  <c:v>20.5</c:v>
                </c:pt>
                <c:pt idx="8">
                  <c:v>21.3</c:v>
                </c:pt>
                <c:pt idx="9">
                  <c:v>21.3</c:v>
                </c:pt>
                <c:pt idx="10">
                  <c:v>22.2</c:v>
                </c:pt>
                <c:pt idx="11">
                  <c:v>22.6</c:v>
                </c:pt>
                <c:pt idx="12">
                  <c:v>24</c:v>
                </c:pt>
                <c:pt idx="13">
                  <c:v>25.2</c:v>
                </c:pt>
                <c:pt idx="14">
                  <c:v>27</c:v>
                </c:pt>
                <c:pt idx="15">
                  <c:v>28.4</c:v>
                </c:pt>
                <c:pt idx="16">
                  <c:v>26.9</c:v>
                </c:pt>
                <c:pt idx="17">
                  <c:v>26.8</c:v>
                </c:pt>
                <c:pt idx="18">
                  <c:v>27.2</c:v>
                </c:pt>
                <c:pt idx="19">
                  <c:v>28.2</c:v>
                </c:pt>
                <c:pt idx="20">
                  <c:v>28.1</c:v>
                </c:pt>
                <c:pt idx="21">
                  <c:v>28.7</c:v>
                </c:pt>
                <c:pt idx="22">
                  <c:v>29.5</c:v>
                </c:pt>
                <c:pt idx="23">
                  <c:v>28.4</c:v>
                </c:pt>
                <c:pt idx="24">
                  <c:v>27.6</c:v>
                </c:pt>
                <c:pt idx="25">
                  <c:v>27.9</c:v>
                </c:pt>
                <c:pt idx="26">
                  <c:v>28.2</c:v>
                </c:pt>
                <c:pt idx="27">
                  <c:v>26.9</c:v>
                </c:pt>
                <c:pt idx="28">
                  <c:v>27.2</c:v>
                </c:pt>
                <c:pt idx="29">
                  <c:v>27</c:v>
                </c:pt>
                <c:pt idx="30">
                  <c:v>27.3</c:v>
                </c:pt>
                <c:pt idx="31">
                  <c:v>27.2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990-4B89-9F8E-B565D14C1EC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Tuotannontekijätulot</c:v>
                </c:pt>
              </c:strCache>
            </c:strRef>
          </c:tx>
          <c:spPr>
            <a:ln w="38100">
              <a:solidFill>
                <a:srgbClr val="7ED1E6"/>
              </a:solidFill>
            </a:ln>
          </c:spPr>
          <c:marker>
            <c:symbol val="none"/>
          </c:marker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5-7990-4B89-9F8E-B565D14C1EC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7990-4B89-9F8E-B565D14C1ECA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7-7990-4B89-9F8E-B565D14C1ECA}"/>
              </c:ext>
            </c:extLst>
          </c:dPt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8-7990-4B89-9F8E-B565D14C1ECA}"/>
              </c:ext>
            </c:extLst>
          </c:dPt>
          <c:cat>
            <c:numRef>
              <c:f>Sheet1!$A$2:$A$33</c:f>
              <c:numCache>
                <c:formatCode>General</c:formatCode>
                <c:ptCount val="32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  <c:pt idx="29">
                  <c:v>2014</c:v>
                </c:pt>
                <c:pt idx="30">
                  <c:v>2015</c:v>
                </c:pt>
                <c:pt idx="31">
                  <c:v>2016</c:v>
                </c:pt>
              </c:numCache>
            </c:numRef>
          </c:cat>
          <c:val>
            <c:numRef>
              <c:f>Sheet1!$C$2:$C$33</c:f>
              <c:numCache>
                <c:formatCode>0.00</c:formatCode>
                <c:ptCount val="32"/>
                <c:pt idx="1">
                  <c:v>38.9</c:v>
                </c:pt>
                <c:pt idx="2">
                  <c:v>39.4</c:v>
                </c:pt>
                <c:pt idx="3">
                  <c:v>40.200000000000003</c:v>
                </c:pt>
                <c:pt idx="4">
                  <c:v>40.799999999999997</c:v>
                </c:pt>
                <c:pt idx="5">
                  <c:v>40.5</c:v>
                </c:pt>
                <c:pt idx="6">
                  <c:v>41.5</c:v>
                </c:pt>
                <c:pt idx="7">
                  <c:v>44.6</c:v>
                </c:pt>
                <c:pt idx="8">
                  <c:v>47.7</c:v>
                </c:pt>
                <c:pt idx="9">
                  <c:v>48.7</c:v>
                </c:pt>
                <c:pt idx="10">
                  <c:v>48.8</c:v>
                </c:pt>
                <c:pt idx="11">
                  <c:v>48.6</c:v>
                </c:pt>
                <c:pt idx="12">
                  <c:v>48.3</c:v>
                </c:pt>
                <c:pt idx="13">
                  <c:v>48.6</c:v>
                </c:pt>
                <c:pt idx="14">
                  <c:v>49.9</c:v>
                </c:pt>
                <c:pt idx="15">
                  <c:v>50.4</c:v>
                </c:pt>
                <c:pt idx="16">
                  <c:v>48.9</c:v>
                </c:pt>
                <c:pt idx="17">
                  <c:v>48.8</c:v>
                </c:pt>
                <c:pt idx="18">
                  <c:v>48.9</c:v>
                </c:pt>
                <c:pt idx="19">
                  <c:v>49.6</c:v>
                </c:pt>
                <c:pt idx="20">
                  <c:v>49.5</c:v>
                </c:pt>
                <c:pt idx="21">
                  <c:v>49.8</c:v>
                </c:pt>
                <c:pt idx="22">
                  <c:v>49.8</c:v>
                </c:pt>
                <c:pt idx="23">
                  <c:v>48.9</c:v>
                </c:pt>
                <c:pt idx="24">
                  <c:v>49.4</c:v>
                </c:pt>
                <c:pt idx="25">
                  <c:v>50.1</c:v>
                </c:pt>
                <c:pt idx="26">
                  <c:v>50.2</c:v>
                </c:pt>
                <c:pt idx="27">
                  <c:v>49.7</c:v>
                </c:pt>
                <c:pt idx="28">
                  <c:v>50.8</c:v>
                </c:pt>
                <c:pt idx="29">
                  <c:v>51.1</c:v>
                </c:pt>
                <c:pt idx="30">
                  <c:v>51.9</c:v>
                </c:pt>
                <c:pt idx="31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990-4B89-9F8E-B565D14C1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768704"/>
        <c:axId val="213614592"/>
      </c:lineChart>
      <c:catAx>
        <c:axId val="213768704"/>
        <c:scaling>
          <c:orientation val="minMax"/>
        </c:scaling>
        <c:delete val="0"/>
        <c:axPos val="b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>
            <a:noFill/>
          </a:ln>
        </c:spPr>
        <c:txPr>
          <a:bodyPr rot="0" vert="horz"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213614592"/>
        <c:crossesAt val="100"/>
        <c:auto val="1"/>
        <c:lblAlgn val="ctr"/>
        <c:lblOffset val="50"/>
        <c:tickLblSkip val="5"/>
        <c:tickMarkSkip val="5"/>
        <c:noMultiLvlLbl val="0"/>
      </c:catAx>
      <c:valAx>
        <c:axId val="213614592"/>
        <c:scaling>
          <c:orientation val="minMax"/>
          <c:max val="60"/>
          <c:min val="0"/>
        </c:scaling>
        <c:delete val="0"/>
        <c:axPos val="l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213768704"/>
        <c:crossesAt val="1"/>
        <c:crossBetween val="midCat"/>
        <c:majorUnit val="10"/>
      </c:valAx>
      <c:spPr>
        <a:solidFill>
          <a:srgbClr val="E1EAEF"/>
        </a:solidFill>
        <a:ln w="12700">
          <a:solidFill>
            <a:prstClr val="white"/>
          </a:solidFill>
        </a:ln>
      </c:spPr>
    </c:plotArea>
    <c:plotVisOnly val="1"/>
    <c:dispBlanksAs val="gap"/>
    <c:showDLblsOverMax val="0"/>
  </c:chart>
  <c:spPr>
    <a:solidFill>
      <a:srgbClr val="E1EAEF"/>
    </a:solidFill>
  </c:spPr>
  <c:txPr>
    <a:bodyPr/>
    <a:lstStyle/>
    <a:p>
      <a:pPr>
        <a:defRPr sz="1200">
          <a:latin typeface="Franklin Gothic Medium" pitchFamily="34" charset="0"/>
        </a:defRPr>
      </a:pPr>
      <a:endParaRPr lang="fi-FI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809555745225739E-2"/>
          <c:y val="6.1511165577342042E-2"/>
          <c:w val="0.91789974574716704"/>
          <c:h val="0.80484150326797388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ln w="25400">
              <a:noFill/>
            </a:ln>
          </c:spPr>
          <c:marker>
            <c:symbol val="circle"/>
            <c:size val="9"/>
            <c:spPr>
              <a:solidFill>
                <a:srgbClr val="D88A3C"/>
              </a:solidFill>
              <a:ln>
                <a:solidFill>
                  <a:sysClr val="windowText" lastClr="000000"/>
                </a:solidFill>
              </a:ln>
            </c:spPr>
          </c:marker>
          <c:dPt>
            <c:idx val="5"/>
            <c:marker>
              <c:spPr>
                <a:solidFill>
                  <a:srgbClr val="69549A"/>
                </a:solidFill>
                <a:ln>
                  <a:solidFill>
                    <a:sysClr val="windowText" lastClr="00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3F7-4D56-B0D6-F337523D05E4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1-E3F7-4D56-B0D6-F337523D05E4}"/>
              </c:ext>
            </c:extLst>
          </c:dPt>
          <c:xVal>
            <c:numRef>
              <c:f>Sheet1!$A$2:$A$28</c:f>
              <c:numCache>
                <c:formatCode>0.000</c:formatCode>
                <c:ptCount val="27"/>
                <c:pt idx="0">
                  <c:v>27.400000000000002</c:v>
                </c:pt>
                <c:pt idx="1">
                  <c:v>26.6</c:v>
                </c:pt>
                <c:pt idx="2">
                  <c:v>25.7</c:v>
                </c:pt>
                <c:pt idx="3">
                  <c:v>25.6</c:v>
                </c:pt>
                <c:pt idx="4">
                  <c:v>34.599999999999994</c:v>
                </c:pt>
                <c:pt idx="5">
                  <c:v>25.7</c:v>
                </c:pt>
                <c:pt idx="6">
                  <c:v>29.299999999999997</c:v>
                </c:pt>
                <c:pt idx="7">
                  <c:v>28.9</c:v>
                </c:pt>
                <c:pt idx="8">
                  <c:v>33.900000000000006</c:v>
                </c:pt>
                <c:pt idx="9">
                  <c:v>28.799999999999997</c:v>
                </c:pt>
                <c:pt idx="10">
                  <c:v>24.6</c:v>
                </c:pt>
                <c:pt idx="11">
                  <c:v>29.799999999999997</c:v>
                </c:pt>
                <c:pt idx="12">
                  <c:v>32.6</c:v>
                </c:pt>
                <c:pt idx="13">
                  <c:v>35</c:v>
                </c:pt>
                <c:pt idx="14">
                  <c:v>28.4</c:v>
                </c:pt>
                <c:pt idx="15">
                  <c:v>30.5</c:v>
                </c:pt>
                <c:pt idx="16">
                  <c:v>25.7</c:v>
                </c:pt>
                <c:pt idx="17">
                  <c:v>29.799999999999997</c:v>
                </c:pt>
                <c:pt idx="18">
                  <c:v>33.800000000000004</c:v>
                </c:pt>
                <c:pt idx="19">
                  <c:v>24.7</c:v>
                </c:pt>
                <c:pt idx="20">
                  <c:v>25.1</c:v>
                </c:pt>
                <c:pt idx="21">
                  <c:v>34.4</c:v>
                </c:pt>
                <c:pt idx="22">
                  <c:v>27.400000000000002</c:v>
                </c:pt>
                <c:pt idx="23">
                  <c:v>29.7</c:v>
                </c:pt>
                <c:pt idx="24">
                  <c:v>39.800000000000004</c:v>
                </c:pt>
                <c:pt idx="25">
                  <c:v>35.6</c:v>
                </c:pt>
                <c:pt idx="26">
                  <c:v>38.1</c:v>
                </c:pt>
              </c:numCache>
            </c:numRef>
          </c:xVal>
          <c:yVal>
            <c:numRef>
              <c:f>Sheet1!$B$2:$B$28</c:f>
              <c:numCache>
                <c:formatCode>0.000</c:formatCode>
                <c:ptCount val="27"/>
                <c:pt idx="0">
                  <c:v>14.1</c:v>
                </c:pt>
                <c:pt idx="1">
                  <c:v>15.5</c:v>
                </c:pt>
                <c:pt idx="2">
                  <c:v>9.6999999999999993</c:v>
                </c:pt>
                <c:pt idx="3">
                  <c:v>12.1</c:v>
                </c:pt>
                <c:pt idx="4">
                  <c:v>21.8</c:v>
                </c:pt>
                <c:pt idx="5">
                  <c:v>12.8</c:v>
                </c:pt>
                <c:pt idx="6">
                  <c:v>13.3</c:v>
                </c:pt>
                <c:pt idx="7">
                  <c:v>16.7</c:v>
                </c:pt>
                <c:pt idx="8">
                  <c:v>22.1</c:v>
                </c:pt>
                <c:pt idx="9">
                  <c:v>15</c:v>
                </c:pt>
                <c:pt idx="10">
                  <c:v>7.9</c:v>
                </c:pt>
                <c:pt idx="11">
                  <c:v>16.399999999999999</c:v>
                </c:pt>
                <c:pt idx="12">
                  <c:v>19.399999999999999</c:v>
                </c:pt>
                <c:pt idx="13">
                  <c:v>21.2</c:v>
                </c:pt>
                <c:pt idx="14">
                  <c:v>16.399999999999999</c:v>
                </c:pt>
                <c:pt idx="15">
                  <c:v>11.6</c:v>
                </c:pt>
                <c:pt idx="16">
                  <c:v>10.9</c:v>
                </c:pt>
                <c:pt idx="17">
                  <c:v>17</c:v>
                </c:pt>
                <c:pt idx="18">
                  <c:v>19.5</c:v>
                </c:pt>
                <c:pt idx="19">
                  <c:v>12.6</c:v>
                </c:pt>
                <c:pt idx="20">
                  <c:v>14.5</c:v>
                </c:pt>
                <c:pt idx="21">
                  <c:v>22.2</c:v>
                </c:pt>
                <c:pt idx="22">
                  <c:v>15.1</c:v>
                </c:pt>
                <c:pt idx="23">
                  <c:v>13.8</c:v>
                </c:pt>
                <c:pt idx="24">
                  <c:v>23</c:v>
                </c:pt>
                <c:pt idx="25">
                  <c:v>16.8</c:v>
                </c:pt>
                <c:pt idx="26">
                  <c:v>19.100000000000001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3F7-4D56-B0D6-F337523D05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0912832"/>
        <c:axId val="200913408"/>
      </c:scatterChart>
      <c:valAx>
        <c:axId val="200912832"/>
        <c:scaling>
          <c:orientation val="minMax"/>
          <c:max val="40"/>
          <c:min val="24"/>
        </c:scaling>
        <c:delete val="0"/>
        <c:axPos val="b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0" sourceLinked="0"/>
        <c:majorTickMark val="none"/>
        <c:minorTickMark val="none"/>
        <c:tickLblPos val="low"/>
        <c:spPr>
          <a:ln w="12700">
            <a:noFill/>
          </a:ln>
        </c:spPr>
        <c:txPr>
          <a:bodyPr rot="0" vert="horz"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200913408"/>
        <c:crossesAt val="0"/>
        <c:crossBetween val="midCat"/>
        <c:majorUnit val="2"/>
        <c:minorUnit val="1"/>
      </c:valAx>
      <c:valAx>
        <c:axId val="200913408"/>
        <c:scaling>
          <c:orientation val="minMax"/>
          <c:max val="25"/>
          <c:min val="5"/>
        </c:scaling>
        <c:delete val="0"/>
        <c:axPos val="l"/>
        <c:majorGridlines>
          <c:spPr>
            <a:ln w="12700">
              <a:solidFill>
                <a:sysClr val="window" lastClr="FFFFFF"/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12700">
            <a:solidFill>
              <a:schemeClr val="bg1"/>
            </a:solidFill>
          </a:ln>
        </c:spPr>
        <c:txPr>
          <a:bodyPr/>
          <a:lstStyle/>
          <a:p>
            <a:pPr>
              <a:defRPr sz="1300">
                <a:latin typeface="Calibri" panose="020F0502020204030204" pitchFamily="34" charset="0"/>
                <a:cs typeface="Calibri" panose="020F0502020204030204" pitchFamily="34" charset="0"/>
              </a:defRPr>
            </a:pPr>
            <a:endParaRPr lang="fi-FI"/>
          </a:p>
        </c:txPr>
        <c:crossAx val="200912832"/>
        <c:crossesAt val="1"/>
        <c:crossBetween val="midCat"/>
        <c:majorUnit val="5"/>
      </c:valAx>
      <c:spPr>
        <a:solidFill>
          <a:srgbClr val="E1EAEF"/>
        </a:solidFill>
        <a:ln w="12700">
          <a:solidFill>
            <a:prstClr val="white"/>
          </a:solidFill>
        </a:ln>
      </c:spPr>
    </c:plotArea>
    <c:plotVisOnly val="1"/>
    <c:dispBlanksAs val="gap"/>
    <c:showDLblsOverMax val="0"/>
  </c:chart>
  <c:spPr>
    <a:solidFill>
      <a:srgbClr val="E1EAEF"/>
    </a:solidFill>
  </c:spPr>
  <c:txPr>
    <a:bodyPr/>
    <a:lstStyle/>
    <a:p>
      <a:pPr>
        <a:defRPr sz="1200">
          <a:latin typeface="Franklin Gothic Medium" pitchFamily="34" charset="0"/>
        </a:defRPr>
      </a:pPr>
      <a:endParaRPr lang="fi-FI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0.27888</cdr:x>
      <cdr:y>0.71919</cdr:y>
    </cdr:from>
    <cdr:to>
      <cdr:x>0.72112</cdr:x>
      <cdr:y>0.78935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88728" y="2952477"/>
          <a:ext cx="331236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 dirty="0"/>
        </a:p>
      </cdr:txBody>
    </cdr:sp>
  </cdr:relSizeAnchor>
  <cdr:relSizeAnchor xmlns:cdr="http://schemas.openxmlformats.org/drawingml/2006/chartDrawing">
    <cdr:from>
      <cdr:x>0.26926</cdr:x>
      <cdr:y>0.68411</cdr:y>
    </cdr:from>
    <cdr:to>
      <cdr:x>0.7692</cdr:x>
      <cdr:y>0.78935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6720" y="2808461"/>
          <a:ext cx="374441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0.47541</cdr:x>
      <cdr:y>0.63421</cdr:y>
    </cdr:from>
    <cdr:to>
      <cdr:x>0.72794</cdr:x>
      <cdr:y>0.76634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88232" y="1728191"/>
          <a:ext cx="110923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800" b="1" dirty="0">
              <a:solidFill>
                <a:srgbClr val="FF0000"/>
              </a:solidFill>
            </a:rPr>
            <a:t>Palvelut</a:t>
          </a:r>
        </a:p>
      </cdr:txBody>
    </cdr:sp>
  </cdr:relSizeAnchor>
  <cdr:relSizeAnchor xmlns:cdr="http://schemas.openxmlformats.org/drawingml/2006/chartDrawing">
    <cdr:from>
      <cdr:x>0.42513</cdr:x>
      <cdr:y>0.26425</cdr:y>
    </cdr:from>
    <cdr:to>
      <cdr:x>0.65683</cdr:x>
      <cdr:y>0.39638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67394" y="720079"/>
          <a:ext cx="101773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sz="1800" b="1" dirty="0">
              <a:solidFill>
                <a:schemeClr val="accent1">
                  <a:lumMod val="90000"/>
                </a:schemeClr>
              </a:solidFill>
            </a:rPr>
            <a:t>Tavarat</a:t>
          </a:r>
        </a:p>
      </cdr:txBody>
    </cdr:sp>
  </cdr:relSizeAnchor>
  <cdr:relSizeAnchor xmlns:cdr="http://schemas.openxmlformats.org/drawingml/2006/chartDrawing">
    <cdr:from>
      <cdr:x>0.24042</cdr:x>
      <cdr:y>0.03512</cdr:y>
    </cdr:from>
    <cdr:to>
      <cdr:x>0.75958</cdr:x>
      <cdr:y>0.10528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00696" y="144165"/>
          <a:ext cx="38884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8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0.52799</cdr:x>
      <cdr:y>0.22559</cdr:y>
    </cdr:from>
    <cdr:to>
      <cdr:x>0.64421</cdr:x>
      <cdr:y>0.29822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54557" y="926116"/>
          <a:ext cx="870475" cy="298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dirty="0"/>
            <a:t>USA</a:t>
          </a:r>
        </a:p>
      </cdr:txBody>
    </cdr:sp>
  </cdr:relSizeAnchor>
  <cdr:relSizeAnchor xmlns:cdr="http://schemas.openxmlformats.org/drawingml/2006/chartDrawing">
    <cdr:from>
      <cdr:x>0.5673</cdr:x>
      <cdr:y>0.54403</cdr:y>
    </cdr:from>
    <cdr:to>
      <cdr:x>0.7019</cdr:x>
      <cdr:y>0.62625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48968" y="2233380"/>
          <a:ext cx="1008112" cy="3375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dirty="0" err="1"/>
            <a:t>Saksa</a:t>
          </a:r>
          <a:endParaRPr lang="en-GB" sz="1400" dirty="0"/>
        </a:p>
      </cdr:txBody>
    </cdr:sp>
  </cdr:relSizeAnchor>
  <cdr:relSizeAnchor xmlns:cdr="http://schemas.openxmlformats.org/drawingml/2006/chartDrawing">
    <cdr:from>
      <cdr:x>0.11911</cdr:x>
      <cdr:y>0.36838</cdr:y>
    </cdr:from>
    <cdr:to>
      <cdr:x>0.26926</cdr:x>
      <cdr:y>0.43855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892130" y="1512317"/>
          <a:ext cx="112459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dirty="0" err="1"/>
            <a:t>Ruotsi</a:t>
          </a:r>
          <a:endParaRPr lang="en-GB" sz="1400" dirty="0"/>
        </a:p>
      </cdr:txBody>
    </cdr:sp>
  </cdr:relSizeAnchor>
  <cdr:relSizeAnchor xmlns:cdr="http://schemas.openxmlformats.org/drawingml/2006/chartDrawing">
    <cdr:from>
      <cdr:x>0.19235</cdr:x>
      <cdr:y>0.44196</cdr:y>
    </cdr:from>
    <cdr:to>
      <cdr:x>0.26742</cdr:x>
      <cdr:y>0.61212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4937E760-0AFB-43FB-B4CA-25904C6D4ECA}"/>
            </a:ext>
          </a:extLst>
        </cdr:cNvPr>
        <cdr:cNvCxnSpPr/>
      </cdr:nvCxnSpPr>
      <cdr:spPr>
        <a:xfrm xmlns:a="http://schemas.openxmlformats.org/drawingml/2006/main">
          <a:off x="1440656" y="1814348"/>
          <a:ext cx="562295" cy="69857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0.2981</cdr:x>
      <cdr:y>0.70848</cdr:y>
    </cdr:from>
    <cdr:to>
      <cdr:x>0.48077</cdr:x>
      <cdr:y>0.78157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232744" y="2908488"/>
          <a:ext cx="1368152" cy="300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Suomi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0.05694</cdr:x>
      <cdr:y>0.06897</cdr:y>
    </cdr:from>
    <cdr:to>
      <cdr:x>0.34166</cdr:x>
      <cdr:y>0.86215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432028" y="216017"/>
          <a:ext cx="2160294" cy="2484273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i-FI"/>
        </a:p>
      </cdr:txBody>
    </cdr:sp>
  </cdr:relSizeAnchor>
  <cdr:relSizeAnchor xmlns:cdr="http://schemas.openxmlformats.org/drawingml/2006/chartDrawing">
    <cdr:from>
      <cdr:x>0.34166</cdr:x>
      <cdr:y>0.06897</cdr:y>
    </cdr:from>
    <cdr:to>
      <cdr:x>0.53146</cdr:x>
      <cdr:y>0.86215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2592322" y="216017"/>
          <a:ext cx="1440095" cy="2484273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i-FI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1850" cy="497126"/>
          </a:xfrm>
          <a:prstGeom prst="rect">
            <a:avLst/>
          </a:prstGeom>
        </p:spPr>
        <p:txBody>
          <a:bodyPr vert="horz" lIns="91575" tIns="45790" rIns="91575" bIns="4579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7" y="0"/>
            <a:ext cx="2951850" cy="497126"/>
          </a:xfrm>
          <a:prstGeom prst="rect">
            <a:avLst/>
          </a:prstGeom>
        </p:spPr>
        <p:txBody>
          <a:bodyPr vert="horz" lIns="91575" tIns="45790" rIns="91575" bIns="45790" rtlCol="0"/>
          <a:lstStyle>
            <a:lvl1pPr algn="r">
              <a:defRPr sz="1200"/>
            </a:lvl1pPr>
          </a:lstStyle>
          <a:p>
            <a:fld id="{1B14ED6B-2FAD-4CE5-8F34-8CC163454F93}" type="datetimeFigureOut">
              <a:rPr lang="fi-FI" smtClean="0"/>
              <a:t>5.2.2018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43661"/>
            <a:ext cx="2951850" cy="497126"/>
          </a:xfrm>
          <a:prstGeom prst="rect">
            <a:avLst/>
          </a:prstGeom>
        </p:spPr>
        <p:txBody>
          <a:bodyPr vert="horz" lIns="91575" tIns="45790" rIns="91575" bIns="4579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7" y="9443661"/>
            <a:ext cx="2951850" cy="497126"/>
          </a:xfrm>
          <a:prstGeom prst="rect">
            <a:avLst/>
          </a:prstGeom>
        </p:spPr>
        <p:txBody>
          <a:bodyPr vert="horz" lIns="91575" tIns="45790" rIns="91575" bIns="45790" rtlCol="0" anchor="b"/>
          <a:lstStyle>
            <a:lvl1pPr algn="r">
              <a:defRPr sz="1200"/>
            </a:lvl1pPr>
          </a:lstStyle>
          <a:p>
            <a:fld id="{1272D651-1AD7-4DD4-A464-00834FCE9EE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0293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382" cy="497444"/>
          </a:xfrm>
          <a:prstGeom prst="rect">
            <a:avLst/>
          </a:prstGeom>
        </p:spPr>
        <p:txBody>
          <a:bodyPr vert="horz" lIns="91575" tIns="45790" rIns="91575" bIns="4579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993" y="0"/>
            <a:ext cx="2952382" cy="497444"/>
          </a:xfrm>
          <a:prstGeom prst="rect">
            <a:avLst/>
          </a:prstGeom>
        </p:spPr>
        <p:txBody>
          <a:bodyPr vert="horz" lIns="91575" tIns="45790" rIns="91575" bIns="45790" rtlCol="0"/>
          <a:lstStyle>
            <a:lvl1pPr algn="r">
              <a:defRPr sz="1200"/>
            </a:lvl1pPr>
          </a:lstStyle>
          <a:p>
            <a:fld id="{FFC926F2-C94C-4366-B74F-49D7D50271A0}" type="datetimeFigureOut">
              <a:rPr lang="fi-FI" smtClean="0"/>
              <a:t>5.2.2018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5" tIns="45790" rIns="91575" bIns="4579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3332"/>
            <a:ext cx="5449570" cy="4473813"/>
          </a:xfrm>
          <a:prstGeom prst="rect">
            <a:avLst/>
          </a:prstGeom>
        </p:spPr>
        <p:txBody>
          <a:bodyPr vert="horz" lIns="91575" tIns="45790" rIns="91575" bIns="457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480"/>
            <a:ext cx="2952382" cy="497444"/>
          </a:xfrm>
          <a:prstGeom prst="rect">
            <a:avLst/>
          </a:prstGeom>
        </p:spPr>
        <p:txBody>
          <a:bodyPr vert="horz" lIns="91575" tIns="45790" rIns="91575" bIns="4579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993" y="9443480"/>
            <a:ext cx="2952382" cy="497444"/>
          </a:xfrm>
          <a:prstGeom prst="rect">
            <a:avLst/>
          </a:prstGeom>
        </p:spPr>
        <p:txBody>
          <a:bodyPr vert="horz" lIns="91575" tIns="45790" rIns="91575" bIns="45790" rtlCol="0" anchor="b"/>
          <a:lstStyle>
            <a:lvl1pPr algn="r">
              <a:defRPr sz="1200"/>
            </a:lvl1pPr>
          </a:lstStyle>
          <a:p>
            <a:fld id="{F315B403-C8A0-4EFD-856D-F1278DEAEA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174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aus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995739" y="4839893"/>
            <a:ext cx="5148262" cy="303609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4"/>
            <a:ext cx="9144000" cy="195263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pic>
        <p:nvPicPr>
          <p:cNvPr id="7" name="Picture 5" descr="etla_p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11958"/>
            <a:ext cx="1062038" cy="444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4839893"/>
            <a:ext cx="179388" cy="303609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88914" y="4818468"/>
            <a:ext cx="3816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b="1">
                <a:solidFill>
                  <a:srgbClr val="164895"/>
                </a:solidFill>
              </a:rPr>
              <a:t>ELINKEINOELÄMÄN TUTKIMUSLAITOS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b="1">
                <a:solidFill>
                  <a:srgbClr val="164895"/>
                </a:solidFill>
              </a:rPr>
              <a:t>THE RESEARCH INSTITUTE OF THE FINNISH ECONOMY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11188" y="1006079"/>
            <a:ext cx="7847012" cy="1694259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fi-FI" noProof="0"/>
              <a:t>Muokkaa perustyyl. napsautt.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733677"/>
            <a:ext cx="6513512" cy="14954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 noProof="0"/>
              <a:t>Muokkaa alaotsikon perustyyliä napsautt.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9017-66A7-445C-9650-828848B48A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12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3DA0-D5D4-4BA4-AF54-E4027B0CE1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7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7310" y="357188"/>
            <a:ext cx="1979613" cy="41052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90" y="357188"/>
            <a:ext cx="5789612" cy="4105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777E4-6DD5-4EC8-AC50-44E65429AA6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8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" y="1404000"/>
            <a:ext cx="8640000" cy="3510000"/>
          </a:xfrm>
        </p:spPr>
        <p:txBody>
          <a:bodyPr/>
          <a:lstStyle>
            <a:lvl1pPr>
              <a:spcBef>
                <a:spcPts val="240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000" y="405000"/>
            <a:ext cx="8640000" cy="810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393769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" y="1404000"/>
            <a:ext cx="4140000" cy="3510000"/>
          </a:xfrm>
        </p:spPr>
        <p:txBody>
          <a:bodyPr/>
          <a:lstStyle>
            <a:lvl1pPr>
              <a:spcBef>
                <a:spcPts val="2400"/>
              </a:spcBef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000" y="405000"/>
            <a:ext cx="8568000" cy="810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80000" y="1404000"/>
            <a:ext cx="4140000" cy="3510000"/>
          </a:xfrm>
        </p:spPr>
        <p:txBody>
          <a:bodyPr/>
          <a:lstStyle>
            <a:lvl1pPr>
              <a:spcBef>
                <a:spcPts val="2400"/>
              </a:spcBef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3048482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2820282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740557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991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CBBFF-5102-46CA-AF9A-313A35902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44A6E-A8FD-4225-859D-9C6676EA4646}" type="datetimeFigureOut">
              <a:rPr lang="en-GB" smtClean="0">
                <a:solidFill>
                  <a:prstClr val="white"/>
                </a:solidFill>
              </a:rPr>
              <a:pPr/>
              <a:t>05/02/2018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BA7304-C77B-4E79-8794-3723C5DBF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EA9904-3D23-407A-A2A4-E804990B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F0F90-FC61-4505-A7C9-FED1A82E935D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42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9000" y="472500"/>
            <a:ext cx="8640000" cy="1522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4400" b="0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20738130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9000" y="472500"/>
            <a:ext cx="8640000" cy="1522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4400" b="0">
                <a:solidFill>
                  <a:schemeClr val="accent3">
                    <a:lumMod val="7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1975" y="2033591"/>
            <a:ext cx="7962900" cy="297656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63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36B97-BA3F-4BEE-86BB-5F39A32972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079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" y="1620000"/>
            <a:ext cx="4140000" cy="3510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000" y="405000"/>
            <a:ext cx="8568000" cy="810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 b="1">
                <a:solidFill>
                  <a:schemeClr val="tx1">
                    <a:lumMod val="50000"/>
                  </a:schemeClr>
                </a:solidFill>
                <a:latin typeface="Avenir Book"/>
              </a:defRPr>
            </a:lvl1pPr>
          </a:lstStyle>
          <a:p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80000" y="1620000"/>
            <a:ext cx="4140000" cy="3510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5376637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9000" y="472500"/>
            <a:ext cx="8640000" cy="1522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4400" b="0">
                <a:solidFill>
                  <a:srgbClr val="0070C0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92259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89000" y="472500"/>
            <a:ext cx="8640000" cy="1522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4400" b="0">
                <a:solidFill>
                  <a:srgbClr val="0070C0"/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61975" y="2033591"/>
            <a:ext cx="7962900" cy="297656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accent3">
                    <a:lumMod val="50000"/>
                  </a:schemeClr>
                </a:solidFill>
                <a:latin typeface="+mj-lt"/>
              </a:defRPr>
            </a:lvl1pPr>
            <a:lvl2pPr>
              <a:defRPr sz="2400">
                <a:solidFill>
                  <a:schemeClr val="accent3">
                    <a:lumMod val="50000"/>
                  </a:schemeClr>
                </a:solidFill>
                <a:latin typeface="+mj-lt"/>
              </a:defRPr>
            </a:lvl2pPr>
            <a:lvl3pPr marL="914400" indent="0">
              <a:buNone/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3710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" y="1995300"/>
            <a:ext cx="4140000" cy="31347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80000" y="1995300"/>
            <a:ext cx="4140000" cy="31347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CD6090A-D46A-4D2B-BD8E-108A652F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00" y="472500"/>
            <a:ext cx="8640000" cy="1522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4400" b="0">
                <a:solidFill>
                  <a:srgbClr val="0070C0"/>
                </a:solidFill>
                <a:latin typeface="+mj-lt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760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" y="1620000"/>
            <a:ext cx="8640000" cy="3510000"/>
          </a:xfrm>
        </p:spPr>
        <p:txBody>
          <a:bodyPr/>
          <a:lstStyle>
            <a:lvl1pPr>
              <a:spcBef>
                <a:spcPts val="2400"/>
              </a:spcBef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405000"/>
            <a:ext cx="9144000" cy="810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 b="1">
                <a:solidFill>
                  <a:schemeClr val="tx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r>
              <a:rPr lang="en-GB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94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" y="1404000"/>
            <a:ext cx="8640000" cy="3510000"/>
          </a:xfrm>
        </p:spPr>
        <p:txBody>
          <a:bodyPr/>
          <a:lstStyle>
            <a:lvl1pPr>
              <a:spcBef>
                <a:spcPts val="240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000" y="405000"/>
            <a:ext cx="8640000" cy="810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9778786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" y="1404000"/>
            <a:ext cx="4140000" cy="3510000"/>
          </a:xfrm>
        </p:spPr>
        <p:txBody>
          <a:bodyPr/>
          <a:lstStyle>
            <a:lvl1pPr>
              <a:spcBef>
                <a:spcPts val="2400"/>
              </a:spcBef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000" y="405000"/>
            <a:ext cx="8568000" cy="810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80000" y="1404000"/>
            <a:ext cx="4140000" cy="3510000"/>
          </a:xfrm>
        </p:spPr>
        <p:txBody>
          <a:bodyPr/>
          <a:lstStyle>
            <a:lvl1pPr>
              <a:spcBef>
                <a:spcPts val="2400"/>
              </a:spcBef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15736185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532324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1253709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7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8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A1B7-E051-40B5-B0B2-4B7B006B63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57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" y="1404000"/>
            <a:ext cx="8640000" cy="3510000"/>
          </a:xfrm>
        </p:spPr>
        <p:txBody>
          <a:bodyPr/>
          <a:lstStyle>
            <a:lvl1pPr>
              <a:spcBef>
                <a:spcPts val="240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000" y="405000"/>
            <a:ext cx="8640000" cy="810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1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13452108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2000" y="1404000"/>
            <a:ext cx="4140000" cy="3510000"/>
          </a:xfrm>
        </p:spPr>
        <p:txBody>
          <a:bodyPr/>
          <a:lstStyle>
            <a:lvl1pPr>
              <a:spcBef>
                <a:spcPts val="2400"/>
              </a:spcBef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2000" y="405000"/>
            <a:ext cx="8568000" cy="810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>
              <a:defRPr sz="3600" b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680000" y="1404000"/>
            <a:ext cx="4140000" cy="3510000"/>
          </a:xfrm>
        </p:spPr>
        <p:txBody>
          <a:bodyPr/>
          <a:lstStyle>
            <a:lvl1pPr>
              <a:spcBef>
                <a:spcPts val="2400"/>
              </a:spcBef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1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956464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1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3805864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1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2908335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2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383513"/>
            <a:ext cx="3668712" cy="30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14" y="1383513"/>
            <a:ext cx="3668713" cy="30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BF0F2-7AF1-4CF1-B94E-50B11A1F4A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2CD7-D2E7-415B-AEDD-AEBE19A32FF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55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4DDE8-E49F-4F7D-8CD4-398F8B721F5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51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52D94-A0A2-4939-B7E5-9D49C9DF880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7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4E34B-0A10-4ADA-BB84-AABF20416FB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648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BBC24-BAAC-41F6-A8BD-EC274207B51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9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3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4.xml"/><Relationship Id="rId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aust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995739" y="4839893"/>
            <a:ext cx="5148262" cy="303609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4"/>
            <a:ext cx="9144000" cy="195263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839893"/>
            <a:ext cx="179388" cy="303609"/>
          </a:xfrm>
          <a:prstGeom prst="rect">
            <a:avLst/>
          </a:prstGeom>
          <a:solidFill>
            <a:srgbClr val="16489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95302" y="357188"/>
            <a:ext cx="626427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100" y="1383513"/>
            <a:ext cx="7489825" cy="3078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7953" y="4"/>
            <a:ext cx="1655763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4839893"/>
            <a:ext cx="684212" cy="303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92B061-C691-4A6A-B7F0-BB08CBF26018}" type="slidenum">
              <a:rPr lang="fi-FI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88914" y="4818468"/>
            <a:ext cx="38163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b="1">
                <a:solidFill>
                  <a:srgbClr val="164895"/>
                </a:solidFill>
              </a:rPr>
              <a:t>ELINKEINOELÄMÄN TUTKIMUSLAITOS, ETLA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000" b="1">
                <a:solidFill>
                  <a:srgbClr val="164895"/>
                </a:solidFill>
              </a:rPr>
              <a:t>THE RESEARCH INSTITUTE OF THE FINNISH ECONOMY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4893469"/>
            <a:ext cx="4032250" cy="163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95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tx1"/>
            </a:gs>
            <a:gs pos="95000">
              <a:schemeClr val="tx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" y="1404000"/>
            <a:ext cx="8640000" cy="35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2000" y="405000"/>
            <a:ext cx="8640000" cy="81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0" y="2"/>
            <a:ext cx="9144000" cy="314325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1142110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</p:sldLayoutIdLst>
  <p:hf sldNum="0"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Font typeface="Arial" pitchFamily="34" charset="0"/>
        <a:buChar char="•"/>
        <a:defRPr sz="2400" b="0" i="0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0" i="0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tx1"/>
            </a:gs>
            <a:gs pos="95000">
              <a:srgbClr val="FCC58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2000" y="405000"/>
            <a:ext cx="8640000" cy="1522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2"/>
            <a:ext cx="9144000" cy="314325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3370847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</p:sldLayoutIdLst>
  <p:hf sldNum="0" hdr="0" ftr="0" dt="0"/>
  <p:txStyles>
    <p:titleStyle>
      <a:lvl1pPr marL="449263" indent="0" algn="l" defTabSz="914400" rtl="0" eaLnBrk="1" latinLnBrk="0" hangingPunct="1">
        <a:spcBef>
          <a:spcPct val="0"/>
        </a:spcBef>
        <a:buNone/>
        <a:defRPr sz="4400" b="0" kern="1200">
          <a:solidFill>
            <a:schemeClr val="accent3">
              <a:lumMod val="75000"/>
            </a:schemeClr>
          </a:solidFill>
          <a:latin typeface="+mj-lt"/>
          <a:ea typeface="+mj-ea"/>
          <a:cs typeface="Avenir Book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Font typeface="Arial" pitchFamily="34" charset="0"/>
        <a:buChar char="•"/>
        <a:defRPr sz="24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tx1"/>
            </a:gs>
            <a:gs pos="95000">
              <a:srgbClr val="8ED8F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2000" y="405000"/>
            <a:ext cx="8640000" cy="1522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2"/>
            <a:ext cx="9144000" cy="314325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433779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</p:sldLayoutIdLst>
  <p:hf sldNum="0" hdr="0" ftr="0" dt="0"/>
  <p:txStyles>
    <p:titleStyle>
      <a:lvl1pPr marL="449263" indent="0" algn="l" defTabSz="914400" rtl="0" eaLnBrk="1" latinLnBrk="0" hangingPunct="1">
        <a:spcBef>
          <a:spcPct val="0"/>
        </a:spcBef>
        <a:buNone/>
        <a:defRPr sz="4400" b="0" kern="1200">
          <a:solidFill>
            <a:srgbClr val="0070C0"/>
          </a:solidFill>
          <a:latin typeface="+mj-lt"/>
          <a:ea typeface="+mj-ea"/>
          <a:cs typeface="Avenir Book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Font typeface="Arial" pitchFamily="34" charset="0"/>
        <a:buChar char="•"/>
        <a:defRPr sz="24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tx1"/>
            </a:gs>
            <a:gs pos="95000">
              <a:schemeClr val="tx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" y="1404000"/>
            <a:ext cx="8640000" cy="35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2000" y="405000"/>
            <a:ext cx="8640000" cy="81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2"/>
            <a:ext cx="9144000" cy="314325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4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1678561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</p:sldLayoutIdLst>
  <p:hf sldNum="0"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Font typeface="Arial" pitchFamily="34" charset="0"/>
        <a:buChar char="•"/>
        <a:defRPr sz="2400" b="0" i="0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0" i="0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5000">
              <a:schemeClr val="tx1"/>
            </a:gs>
            <a:gs pos="95000">
              <a:schemeClr val="tx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" y="1404000"/>
            <a:ext cx="8640000" cy="35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252000" y="405000"/>
            <a:ext cx="8640000" cy="81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1"/>
            <a:ext cx="9144000" cy="314325"/>
          </a:xfrm>
          <a:prstGeom prst="rect">
            <a:avLst/>
          </a:prstGeom>
        </p:spPr>
      </p:pic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721601" y="4972051"/>
            <a:ext cx="1422400" cy="1571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>
                <a:solidFill>
                  <a:prstClr val="white">
                    <a:tint val="75000"/>
                  </a:prstClr>
                </a:solidFill>
              </a:rPr>
              <a:t>© Richard Baldwin 2017</a:t>
            </a:r>
          </a:p>
        </p:txBody>
      </p:sp>
    </p:spTree>
    <p:extLst>
      <p:ext uri="{BB962C8B-B14F-4D97-AF65-F5344CB8AC3E}">
        <p14:creationId xmlns:p14="http://schemas.microsoft.com/office/powerpoint/2010/main" val="11308540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</p:sldLayoutIdLst>
  <p:hf sldNum="0" hdr="0" ftr="0" dt="0"/>
  <p:txStyles>
    <p:titleStyle>
      <a:lvl1pPr marL="0" indent="0" algn="l" defTabSz="914400" rtl="0" eaLnBrk="1" latinLnBrk="0" hangingPunct="1">
        <a:spcBef>
          <a:spcPct val="0"/>
        </a:spcBef>
        <a:buNone/>
        <a:defRPr sz="3600" b="1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Font typeface="Arial" pitchFamily="34" charset="0"/>
        <a:buChar char="•"/>
        <a:defRPr sz="2400" b="0" i="0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i="0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0" i="0" kern="12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i="0" kern="1200">
          <a:solidFill>
            <a:schemeClr val="tx1">
              <a:lumMod val="50000"/>
            </a:schemeClr>
          </a:solidFill>
          <a:latin typeface="Avenir Roman"/>
          <a:ea typeface="+mn-ea"/>
          <a:cs typeface="Avenir Roman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006079"/>
            <a:ext cx="9001000" cy="1694259"/>
          </a:xfrm>
        </p:spPr>
        <p:txBody>
          <a:bodyPr/>
          <a:lstStyle/>
          <a:p>
            <a:pPr algn="ctr"/>
            <a:r>
              <a:rPr lang="fi-FI" sz="3600" dirty="0">
                <a:latin typeface="Calibri" panose="020F0502020204030204" pitchFamily="34" charset="0"/>
              </a:rPr>
              <a:t>Globalisaatio jatkuu, mutta…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i-FI" sz="2400" dirty="0">
                <a:latin typeface="Calibri" panose="020F0502020204030204" pitchFamily="34" charset="0"/>
              </a:rPr>
              <a:t>Vesa Vihriälä </a:t>
            </a:r>
          </a:p>
          <a:p>
            <a:pPr algn="ctr"/>
            <a:r>
              <a:rPr lang="en-GB" sz="2400" dirty="0">
                <a:latin typeface="Calibri" panose="020F0502020204030204" pitchFamily="34" charset="0"/>
              </a:rPr>
              <a:t>OP-</a:t>
            </a:r>
            <a:r>
              <a:rPr lang="en-GB" sz="2400" dirty="0" err="1">
                <a:latin typeface="Calibri" panose="020F0502020204030204" pitchFamily="34" charset="0"/>
              </a:rPr>
              <a:t>teemapäivä</a:t>
            </a:r>
            <a:r>
              <a:rPr lang="en-GB" sz="2400" dirty="0">
                <a:latin typeface="Calibri" panose="020F0502020204030204" pitchFamily="34" charset="0"/>
              </a:rPr>
              <a:t> 2.2.2018</a:t>
            </a:r>
          </a:p>
        </p:txBody>
      </p:sp>
    </p:spTree>
    <p:extLst>
      <p:ext uri="{BB962C8B-B14F-4D97-AF65-F5344CB8AC3E}">
        <p14:creationId xmlns:p14="http://schemas.microsoft.com/office/powerpoint/2010/main" val="2508496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70" y="183435"/>
            <a:ext cx="8229600" cy="857250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Siirtolaisuus kasvanut, potentiaali iso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600" dirty="0"/>
              <a:t>Maahanmuuttajat, % globaalista väestöstä 1870 - 2015</a:t>
            </a:r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1807"/>
            <a:ext cx="4040188" cy="255813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683568" y="4401645"/>
            <a:ext cx="36724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Lähde</a:t>
            </a:r>
            <a:r>
              <a:rPr lang="en-US" sz="1100" dirty="0"/>
              <a:t>: Brookings (2015), Report ‘</a:t>
            </a:r>
            <a:r>
              <a:rPr lang="en-US" sz="1100" i="1" dirty="0"/>
              <a:t>Is Globalization’s Second Wave about to Break?</a:t>
            </a:r>
            <a:r>
              <a:rPr lang="en-US" sz="1100" dirty="0"/>
              <a:t>’ (no. 4).</a:t>
            </a:r>
            <a:endParaRPr lang="fi-FI" sz="1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686D6-04B9-484B-9665-1AF3AEFC3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62062" y="1410350"/>
            <a:ext cx="4041775" cy="2963466"/>
          </a:xfrm>
        </p:spPr>
        <p:txBody>
          <a:bodyPr/>
          <a:lstStyle/>
          <a:p>
            <a:endParaRPr lang="fi-FI" sz="1600" dirty="0">
              <a:latin typeface="Calibri" panose="020F0502020204030204" pitchFamily="34" charset="0"/>
            </a:endParaRPr>
          </a:p>
          <a:p>
            <a:r>
              <a:rPr lang="fi-FI" sz="1600" dirty="0">
                <a:latin typeface="Calibri" panose="020F0502020204030204" pitchFamily="34" charset="0"/>
              </a:rPr>
              <a:t>Suuria väestöpaineita jo nyt</a:t>
            </a:r>
          </a:p>
          <a:p>
            <a:pPr lvl="1"/>
            <a:r>
              <a:rPr lang="fi-FI" sz="1200" dirty="0">
                <a:latin typeface="Calibri" panose="020F0502020204030204" pitchFamily="34" charset="0"/>
              </a:rPr>
              <a:t>Afrikka</a:t>
            </a:r>
          </a:p>
          <a:p>
            <a:pPr lvl="1"/>
            <a:r>
              <a:rPr lang="fi-FI" sz="1200" dirty="0">
                <a:latin typeface="Calibri" panose="020F0502020204030204" pitchFamily="34" charset="0"/>
              </a:rPr>
              <a:t>Lähi-itä</a:t>
            </a:r>
          </a:p>
          <a:p>
            <a:endParaRPr lang="fi-FI" sz="1600" dirty="0">
              <a:latin typeface="Calibri" panose="020F0502020204030204" pitchFamily="34" charset="0"/>
            </a:endParaRPr>
          </a:p>
          <a:p>
            <a:r>
              <a:rPr lang="fi-FI" sz="1600" dirty="0">
                <a:latin typeface="Calibri" panose="020F0502020204030204" pitchFamily="34" charset="0"/>
              </a:rPr>
              <a:t>Ilmastonmuutos ei ainakaan vähennä</a:t>
            </a:r>
          </a:p>
          <a:p>
            <a:endParaRPr lang="fi-FI" sz="1600" dirty="0">
              <a:latin typeface="Calibri" panose="020F0502020204030204" pitchFamily="34" charset="0"/>
            </a:endParaRPr>
          </a:p>
          <a:p>
            <a:r>
              <a:rPr lang="fi-FI" sz="1600" dirty="0">
                <a:latin typeface="Calibri" panose="020F0502020204030204" pitchFamily="34" charset="0"/>
              </a:rPr>
              <a:t>Tieto elintasoeroista laajenee </a:t>
            </a:r>
          </a:p>
        </p:txBody>
      </p:sp>
    </p:spTree>
    <p:extLst>
      <p:ext uri="{BB962C8B-B14F-4D97-AF65-F5344CB8AC3E}">
        <p14:creationId xmlns:p14="http://schemas.microsoft.com/office/powerpoint/2010/main" val="378102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i-FI" sz="2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i-FI" sz="3600" b="1" dirty="0">
                <a:latin typeface="Calibri" panose="020F0502020204030204" pitchFamily="34" charset="0"/>
              </a:rPr>
              <a:t>Miksi?</a:t>
            </a:r>
          </a:p>
        </p:txBody>
      </p:sp>
    </p:spTree>
    <p:extLst>
      <p:ext uri="{BB962C8B-B14F-4D97-AF65-F5344CB8AC3E}">
        <p14:creationId xmlns:p14="http://schemas.microsoft.com/office/powerpoint/2010/main" val="97481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02" y="357189"/>
            <a:ext cx="6264275" cy="702394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Suvannon selityksiä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7576"/>
            <a:ext cx="8280920" cy="3816424"/>
          </a:xfrm>
        </p:spPr>
        <p:txBody>
          <a:bodyPr/>
          <a:lstStyle/>
          <a:p>
            <a:r>
              <a:rPr lang="fi-FI" sz="2400" dirty="0"/>
              <a:t>Teknologia</a:t>
            </a:r>
          </a:p>
          <a:p>
            <a:pPr lvl="1"/>
            <a:r>
              <a:rPr lang="fi-FI" sz="2000" dirty="0"/>
              <a:t>Tavaroiden kuljetuskustannusten lasku rauhoittunut</a:t>
            </a:r>
          </a:p>
          <a:p>
            <a:r>
              <a:rPr lang="fi-FI" sz="2400" dirty="0"/>
              <a:t>Politiikka</a:t>
            </a:r>
          </a:p>
          <a:p>
            <a:pPr lvl="1"/>
            <a:r>
              <a:rPr lang="fi-FI" sz="2000" dirty="0"/>
              <a:t>Markkinatalouden laajentumismahdollisuudet ehtyneet </a:t>
            </a:r>
            <a:r>
              <a:rPr lang="fi-FI" sz="1600" dirty="0"/>
              <a:t>(Kiina yms. voi tulla vain kerran globaalin talouden osaksi)</a:t>
            </a:r>
          </a:p>
          <a:p>
            <a:pPr lvl="1"/>
            <a:r>
              <a:rPr lang="fi-FI" sz="2000" dirty="0"/>
              <a:t>Protektionismin nousu</a:t>
            </a:r>
          </a:p>
          <a:p>
            <a:r>
              <a:rPr lang="fi-FI" sz="2400" dirty="0"/>
              <a:t>Talouden reaktiot</a:t>
            </a:r>
          </a:p>
          <a:p>
            <a:pPr lvl="1"/>
            <a:r>
              <a:rPr lang="fi-FI" sz="2000" dirty="0"/>
              <a:t>Talouden kasvu painottunut vähemmän kauppaa käyviin maihin</a:t>
            </a:r>
          </a:p>
          <a:p>
            <a:pPr lvl="1"/>
            <a:r>
              <a:rPr lang="fi-FI" sz="2000" dirty="0"/>
              <a:t>Globaali kriisi alentanut kauppaintensiivisten tuotteiden kysyntää</a:t>
            </a:r>
          </a:p>
          <a:p>
            <a:pPr lvl="1"/>
            <a:r>
              <a:rPr lang="fi-FI" sz="2000" dirty="0"/>
              <a:t>Arvoketjujen pilkkoutumisen rajahyödyt vähentyneet</a:t>
            </a:r>
          </a:p>
          <a:p>
            <a:pPr lvl="1"/>
            <a:endParaRPr lang="fi-FI" sz="2000" dirty="0"/>
          </a:p>
          <a:p>
            <a:pPr marL="457200" lvl="1" indent="0">
              <a:buNone/>
            </a:pPr>
            <a:endParaRPr lang="fi-FI" sz="2000" dirty="0"/>
          </a:p>
          <a:p>
            <a:pPr lvl="1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187807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94" y="357188"/>
            <a:ext cx="8137146" cy="857250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Kuljetuskustannusten lasku pysähtynyt </a:t>
            </a:r>
          </a:p>
        </p:txBody>
      </p:sp>
      <p:pic>
        <p:nvPicPr>
          <p:cNvPr id="4" name="Picture 2" descr="C:\Users\vvi\AppData\Local\Temp\real-transport-and-communication-cost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75606"/>
            <a:ext cx="561662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50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0496432"/>
              </p:ext>
            </p:extLst>
          </p:nvPr>
        </p:nvGraphicFramePr>
        <p:xfrm>
          <a:off x="873008" y="1329918"/>
          <a:ext cx="7659441" cy="275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73692" y="411510"/>
            <a:ext cx="8208912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G20-maiden protektionistiset kauppapoliittiset toimet  vuodesta 2010 lähtien lisääntyneet</a:t>
            </a:r>
          </a:p>
        </p:txBody>
      </p:sp>
      <p:sp>
        <p:nvSpPr>
          <p:cNvPr id="7" name="Rectangle 6"/>
          <p:cNvSpPr/>
          <p:nvPr/>
        </p:nvSpPr>
        <p:spPr>
          <a:xfrm>
            <a:off x="765889" y="4245936"/>
            <a:ext cx="6408712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fi-FI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WTO (</a:t>
            </a:r>
            <a:r>
              <a:rPr lang="fi-FI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Economist, 28 </a:t>
            </a:r>
            <a:r>
              <a:rPr lang="fi-FI" sz="10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</a:t>
            </a:r>
            <a:r>
              <a:rPr lang="fi-FI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2017).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FCD68108-6123-4FC9-BC38-C0894269DD82}"/>
              </a:ext>
            </a:extLst>
          </p:cNvPr>
          <p:cNvGrpSpPr/>
          <p:nvPr/>
        </p:nvGrpSpPr>
        <p:grpSpPr>
          <a:xfrm>
            <a:off x="1312786" y="1622326"/>
            <a:ext cx="6336704" cy="1622323"/>
            <a:chOff x="1312786" y="2143433"/>
            <a:chExt cx="6336704" cy="212376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7C90672-F95F-49D2-BEDF-BE86B574F792}"/>
                </a:ext>
              </a:extLst>
            </p:cNvPr>
            <p:cNvSpPr/>
            <p:nvPr/>
          </p:nvSpPr>
          <p:spPr>
            <a:xfrm flipH="1">
              <a:off x="1459751" y="3799983"/>
              <a:ext cx="205491" cy="467218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03E2723-F2C0-4443-8066-553725A463D6}"/>
                </a:ext>
              </a:extLst>
            </p:cNvPr>
            <p:cNvSpPr/>
            <p:nvPr/>
          </p:nvSpPr>
          <p:spPr>
            <a:xfrm flipH="1">
              <a:off x="4267168" y="2742916"/>
              <a:ext cx="205491" cy="322047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0659C7E-ADC3-415C-8CB3-D814A317B508}"/>
                </a:ext>
              </a:extLst>
            </p:cNvPr>
            <p:cNvSpPr/>
            <p:nvPr/>
          </p:nvSpPr>
          <p:spPr>
            <a:xfrm flipH="1">
              <a:off x="3706476" y="3064301"/>
              <a:ext cx="205491" cy="366424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F0E70EB-6835-4AFC-B17D-4594DC3D4AE7}"/>
                </a:ext>
              </a:extLst>
            </p:cNvPr>
            <p:cNvSpPr/>
            <p:nvPr/>
          </p:nvSpPr>
          <p:spPr>
            <a:xfrm flipH="1">
              <a:off x="3141249" y="3310915"/>
              <a:ext cx="205491" cy="72497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E4CFB84-C17A-473F-A03C-5BAB8969BD5E}"/>
                </a:ext>
              </a:extLst>
            </p:cNvPr>
            <p:cNvSpPr/>
            <p:nvPr/>
          </p:nvSpPr>
          <p:spPr>
            <a:xfrm flipH="1">
              <a:off x="2586320" y="3310915"/>
              <a:ext cx="205491" cy="412362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BAD9FE-0FD5-4D12-BAA5-C428B9A1C266}"/>
                </a:ext>
              </a:extLst>
            </p:cNvPr>
            <p:cNvSpPr/>
            <p:nvPr/>
          </p:nvSpPr>
          <p:spPr>
            <a:xfrm flipH="1">
              <a:off x="2023037" y="3606611"/>
              <a:ext cx="205491" cy="353829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0AB2C30-CEFE-43D1-A5F1-03C871E4F7E3}"/>
                </a:ext>
              </a:extLst>
            </p:cNvPr>
            <p:cNvSpPr/>
            <p:nvPr/>
          </p:nvSpPr>
          <p:spPr>
            <a:xfrm flipH="1">
              <a:off x="4827858" y="2588126"/>
              <a:ext cx="205491" cy="287279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69DD161-3AB2-4453-B2B3-734BA5397649}"/>
                </a:ext>
              </a:extLst>
            </p:cNvPr>
            <p:cNvSpPr/>
            <p:nvPr/>
          </p:nvSpPr>
          <p:spPr>
            <a:xfrm flipH="1">
              <a:off x="5489553" y="2627479"/>
              <a:ext cx="205491" cy="104286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E059D13-C9D8-4337-9290-17133894BEAB}"/>
                </a:ext>
              </a:extLst>
            </p:cNvPr>
            <p:cNvSpPr/>
            <p:nvPr/>
          </p:nvSpPr>
          <p:spPr>
            <a:xfrm flipH="1">
              <a:off x="5943349" y="2488430"/>
              <a:ext cx="205491" cy="253822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5BC6D44-2182-4FCB-BA70-A25DBE5AE5E4}"/>
                </a:ext>
              </a:extLst>
            </p:cNvPr>
            <p:cNvSpPr/>
            <p:nvPr/>
          </p:nvSpPr>
          <p:spPr>
            <a:xfrm flipH="1">
              <a:off x="6506625" y="2454325"/>
              <a:ext cx="205491" cy="205948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37EA1E71-4A50-4AE8-A9F4-F3E014B25B31}"/>
                </a:ext>
              </a:extLst>
            </p:cNvPr>
            <p:cNvSpPr/>
            <p:nvPr/>
          </p:nvSpPr>
          <p:spPr>
            <a:xfrm flipH="1">
              <a:off x="7071856" y="2143434"/>
              <a:ext cx="205491" cy="404026"/>
            </a:xfrm>
            <a:prstGeom prst="rect">
              <a:avLst/>
            </a:prstGeom>
            <a:solidFill>
              <a:srgbClr val="2191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73B1C0A6-2F8A-4540-B31A-59BF0F0604A8}"/>
                </a:ext>
              </a:extLst>
            </p:cNvPr>
            <p:cNvSpPr/>
            <p:nvPr/>
          </p:nvSpPr>
          <p:spPr>
            <a:xfrm flipH="1">
              <a:off x="1665242" y="3799983"/>
              <a:ext cx="205491" cy="157638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EE751D0-8D43-47DB-AEF5-8824D943EDD6}"/>
                </a:ext>
              </a:extLst>
            </p:cNvPr>
            <p:cNvSpPr/>
            <p:nvPr/>
          </p:nvSpPr>
          <p:spPr>
            <a:xfrm flipH="1">
              <a:off x="4472657" y="2742253"/>
              <a:ext cx="205491" cy="133152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A47C500-9459-4D78-A285-F1E9EA60EB3D}"/>
                </a:ext>
              </a:extLst>
            </p:cNvPr>
            <p:cNvSpPr/>
            <p:nvPr/>
          </p:nvSpPr>
          <p:spPr>
            <a:xfrm flipH="1">
              <a:off x="5033346" y="2588125"/>
              <a:ext cx="205491" cy="144296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DFC1184-B987-4C0D-9938-41B4C734F278}"/>
                </a:ext>
              </a:extLst>
            </p:cNvPr>
            <p:cNvSpPr/>
            <p:nvPr/>
          </p:nvSpPr>
          <p:spPr>
            <a:xfrm flipH="1">
              <a:off x="3346735" y="3310915"/>
              <a:ext cx="205491" cy="114125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5514981-B09C-4EFD-8C1F-CA37E6B3A05F}"/>
                </a:ext>
              </a:extLst>
            </p:cNvPr>
            <p:cNvSpPr/>
            <p:nvPr/>
          </p:nvSpPr>
          <p:spPr>
            <a:xfrm flipH="1">
              <a:off x="2783455" y="3310915"/>
              <a:ext cx="205491" cy="72497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209C59D-7B51-433D-873B-6B5EB16BBA38}"/>
                </a:ext>
              </a:extLst>
            </p:cNvPr>
            <p:cNvSpPr/>
            <p:nvPr/>
          </p:nvSpPr>
          <p:spPr>
            <a:xfrm flipH="1">
              <a:off x="2228527" y="3606611"/>
              <a:ext cx="205491" cy="108367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0ADCC74-C783-4F16-AB9C-B9DC2641A53C}"/>
                </a:ext>
              </a:extLst>
            </p:cNvPr>
            <p:cNvSpPr/>
            <p:nvPr/>
          </p:nvSpPr>
          <p:spPr>
            <a:xfrm flipH="1">
              <a:off x="5489553" y="2627480"/>
              <a:ext cx="205491" cy="114774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0C4042DD-7FFF-4F55-9C42-0E772FE24525}"/>
                </a:ext>
              </a:extLst>
            </p:cNvPr>
            <p:cNvSpPr/>
            <p:nvPr/>
          </p:nvSpPr>
          <p:spPr>
            <a:xfrm flipH="1">
              <a:off x="6148835" y="2487336"/>
              <a:ext cx="205491" cy="174250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D009B6B-33BA-437D-93BA-D6A7C816655A}"/>
                </a:ext>
              </a:extLst>
            </p:cNvPr>
            <p:cNvSpPr/>
            <p:nvPr/>
          </p:nvSpPr>
          <p:spPr>
            <a:xfrm flipH="1">
              <a:off x="6712109" y="2453012"/>
              <a:ext cx="205491" cy="94448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C344332-7F24-482C-9D91-B3D2BE1557C2}"/>
                </a:ext>
              </a:extLst>
            </p:cNvPr>
            <p:cNvSpPr/>
            <p:nvPr/>
          </p:nvSpPr>
          <p:spPr>
            <a:xfrm flipH="1">
              <a:off x="7275393" y="2143433"/>
              <a:ext cx="205491" cy="121996"/>
            </a:xfrm>
            <a:prstGeom prst="rect">
              <a:avLst/>
            </a:prstGeom>
            <a:solidFill>
              <a:srgbClr val="D88A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solidFill>
                  <a:srgbClr val="FFFFFF"/>
                </a:solidFill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614C98B-C953-4B47-A825-7B458ABDC7EE}"/>
                </a:ext>
              </a:extLst>
            </p:cNvPr>
            <p:cNvCxnSpPr>
              <a:cxnSpLocks/>
            </p:cNvCxnSpPr>
            <p:nvPr/>
          </p:nvCxnSpPr>
          <p:spPr>
            <a:xfrm>
              <a:off x="1665242" y="3957622"/>
              <a:ext cx="563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BB0D15D-1949-41B7-B9EA-BB389491734A}"/>
                </a:ext>
              </a:extLst>
            </p:cNvPr>
            <p:cNvCxnSpPr>
              <a:cxnSpLocks/>
            </p:cNvCxnSpPr>
            <p:nvPr/>
          </p:nvCxnSpPr>
          <p:spPr>
            <a:xfrm>
              <a:off x="4472657" y="2875405"/>
              <a:ext cx="563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971CEE7-A132-4FC8-ADB3-C0DDF559DC3F}"/>
                </a:ext>
              </a:extLst>
            </p:cNvPr>
            <p:cNvCxnSpPr>
              <a:cxnSpLocks/>
            </p:cNvCxnSpPr>
            <p:nvPr/>
          </p:nvCxnSpPr>
          <p:spPr>
            <a:xfrm>
              <a:off x="3706476" y="3065625"/>
              <a:ext cx="7661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69A0798-0564-4D69-A9A5-78449426209A}"/>
                </a:ext>
              </a:extLst>
            </p:cNvPr>
            <p:cNvCxnSpPr>
              <a:cxnSpLocks/>
            </p:cNvCxnSpPr>
            <p:nvPr/>
          </p:nvCxnSpPr>
          <p:spPr>
            <a:xfrm>
              <a:off x="3346735" y="3425040"/>
              <a:ext cx="563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826548D-5863-41D3-B95B-0ED0D60C006D}"/>
                </a:ext>
              </a:extLst>
            </p:cNvPr>
            <p:cNvCxnSpPr>
              <a:cxnSpLocks/>
            </p:cNvCxnSpPr>
            <p:nvPr/>
          </p:nvCxnSpPr>
          <p:spPr>
            <a:xfrm>
              <a:off x="2783455" y="3384374"/>
              <a:ext cx="563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3BDFEC7-BFF6-4120-9EB1-06B15FEA1E7E}"/>
                </a:ext>
              </a:extLst>
            </p:cNvPr>
            <p:cNvCxnSpPr>
              <a:cxnSpLocks/>
            </p:cNvCxnSpPr>
            <p:nvPr/>
          </p:nvCxnSpPr>
          <p:spPr>
            <a:xfrm>
              <a:off x="2228527" y="3714978"/>
              <a:ext cx="563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CD79753-D590-491A-AF71-2E32C84402F6}"/>
                </a:ext>
              </a:extLst>
            </p:cNvPr>
            <p:cNvCxnSpPr>
              <a:cxnSpLocks/>
            </p:cNvCxnSpPr>
            <p:nvPr/>
          </p:nvCxnSpPr>
          <p:spPr>
            <a:xfrm>
              <a:off x="5033346" y="2732422"/>
              <a:ext cx="563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3EC231D-40CB-4307-A028-CF55C6FDDF0C}"/>
                </a:ext>
              </a:extLst>
            </p:cNvPr>
            <p:cNvCxnSpPr>
              <a:cxnSpLocks/>
            </p:cNvCxnSpPr>
            <p:nvPr/>
          </p:nvCxnSpPr>
          <p:spPr>
            <a:xfrm>
              <a:off x="5594037" y="2743346"/>
              <a:ext cx="563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4AE02E3-5A9D-4739-B83B-309CABADD50C}"/>
                </a:ext>
              </a:extLst>
            </p:cNvPr>
            <p:cNvCxnSpPr>
              <a:cxnSpLocks/>
            </p:cNvCxnSpPr>
            <p:nvPr/>
          </p:nvCxnSpPr>
          <p:spPr>
            <a:xfrm>
              <a:off x="6148835" y="2661586"/>
              <a:ext cx="563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2E89774-FD34-484C-9967-D935BBD818F9}"/>
                </a:ext>
              </a:extLst>
            </p:cNvPr>
            <p:cNvCxnSpPr>
              <a:cxnSpLocks/>
            </p:cNvCxnSpPr>
            <p:nvPr/>
          </p:nvCxnSpPr>
          <p:spPr>
            <a:xfrm>
              <a:off x="6712109" y="2547460"/>
              <a:ext cx="563285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5A5FA62-D787-4049-AB1B-DB998F9C1318}"/>
                </a:ext>
              </a:extLst>
            </p:cNvPr>
            <p:cNvCxnSpPr>
              <a:cxnSpLocks/>
            </p:cNvCxnSpPr>
            <p:nvPr/>
          </p:nvCxnSpPr>
          <p:spPr>
            <a:xfrm>
              <a:off x="7275393" y="2265429"/>
              <a:ext cx="37409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37406C00-9E07-4062-BC6D-1DF72934DB10}"/>
                </a:ext>
              </a:extLst>
            </p:cNvPr>
            <p:cNvCxnSpPr>
              <a:cxnSpLocks/>
            </p:cNvCxnSpPr>
            <p:nvPr/>
          </p:nvCxnSpPr>
          <p:spPr>
            <a:xfrm>
              <a:off x="1312786" y="4267201"/>
              <a:ext cx="35245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6412707" y="2303861"/>
            <a:ext cx="945357" cy="538863"/>
            <a:chOff x="6412705" y="3071813"/>
            <a:chExt cx="945357" cy="71848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5CF3162-0432-4F32-A5B3-75C17FFC35F9}"/>
                </a:ext>
              </a:extLst>
            </p:cNvPr>
            <p:cNvSpPr/>
            <p:nvPr/>
          </p:nvSpPr>
          <p:spPr>
            <a:xfrm flipH="1">
              <a:off x="6412705" y="3071813"/>
              <a:ext cx="945357" cy="709612"/>
            </a:xfrm>
            <a:prstGeom prst="rect">
              <a:avLst/>
            </a:prstGeom>
            <a:solidFill>
              <a:srgbClr val="E1EA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30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489364" y="3153861"/>
              <a:ext cx="863795" cy="636436"/>
              <a:chOff x="1767342" y="2076122"/>
              <a:chExt cx="863795" cy="636436"/>
            </a:xfrm>
          </p:grpSpPr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F5CF3162-0432-4F32-A5B3-75C17FFC35F9}"/>
                  </a:ext>
                </a:extLst>
              </p:cNvPr>
              <p:cNvSpPr/>
              <p:nvPr/>
            </p:nvSpPr>
            <p:spPr>
              <a:xfrm flipH="1">
                <a:off x="1767342" y="2140746"/>
                <a:ext cx="143714" cy="143511"/>
              </a:xfrm>
              <a:prstGeom prst="rect">
                <a:avLst/>
              </a:prstGeom>
              <a:solidFill>
                <a:srgbClr val="2191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0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B6600C1B-546F-4C52-AADF-56CB915A1235}"/>
                  </a:ext>
                </a:extLst>
              </p:cNvPr>
              <p:cNvSpPr/>
              <p:nvPr/>
            </p:nvSpPr>
            <p:spPr>
              <a:xfrm flipH="1">
                <a:off x="1767342" y="2413504"/>
                <a:ext cx="143714" cy="143511"/>
              </a:xfrm>
              <a:prstGeom prst="rect">
                <a:avLst/>
              </a:prstGeom>
              <a:solidFill>
                <a:srgbClr val="D88A3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300"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15A3126-02D7-4690-A276-56CE9378AE87}"/>
                  </a:ext>
                </a:extLst>
              </p:cNvPr>
              <p:cNvSpPr txBox="1"/>
              <p:nvPr/>
            </p:nvSpPr>
            <p:spPr>
              <a:xfrm>
                <a:off x="1922491" y="2076122"/>
                <a:ext cx="516735" cy="363677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>
                <a:spAutoFit/>
              </a:bodyPr>
              <a:lstStyle/>
              <a:p>
                <a:r>
                  <a:rPr lang="fi-FI" sz="130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Added</a:t>
                </a:r>
                <a:endParaRPr lang="fi-FI" sz="13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2F6FCDAA-88FE-48D7-BADA-8111D19D5D18}"/>
                  </a:ext>
                </a:extLst>
              </p:cNvPr>
              <p:cNvSpPr txBox="1"/>
              <p:nvPr/>
            </p:nvSpPr>
            <p:spPr>
              <a:xfrm>
                <a:off x="1922491" y="2348881"/>
                <a:ext cx="708646" cy="363677"/>
              </a:xfrm>
              <a:prstGeom prst="rect">
                <a:avLst/>
              </a:prstGeom>
              <a:noFill/>
            </p:spPr>
            <p:txBody>
              <a:bodyPr wrap="none" lIns="36000" tIns="36000" rIns="36000" bIns="36000" rtlCol="0">
                <a:spAutoFit/>
              </a:bodyPr>
              <a:lstStyle/>
              <a:p>
                <a:r>
                  <a:rPr lang="fi-FI" sz="130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Removed</a:t>
                </a:r>
                <a:endParaRPr lang="fi-FI" sz="1300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127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06967379"/>
              </p:ext>
            </p:extLst>
          </p:nvPr>
        </p:nvGraphicFramePr>
        <p:xfrm>
          <a:off x="873000" y="1329918"/>
          <a:ext cx="7443417" cy="2699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02977"/>
            <a:ext cx="8676456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Osuus globaalista viennistä, joka osa </a:t>
            </a:r>
            <a:r>
              <a:rPr lang="fi-FI" sz="2800" b="1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kv-arvoketjuja</a:t>
            </a:r>
            <a:r>
              <a:rPr lang="fi-FI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endParaRPr lang="fi-FI" sz="2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4353948"/>
            <a:ext cx="6408712" cy="1538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Sources: IMF, UNCTAD (The Economist, 28 January 2017).</a:t>
            </a:r>
            <a:endParaRPr lang="fi-FI" sz="1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49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i-FI" sz="2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i-FI" sz="3600" b="1" dirty="0">
                <a:latin typeface="Calibri" panose="020F0502020204030204" pitchFamily="34" charset="0"/>
              </a:rPr>
              <a:t>Minne?</a:t>
            </a:r>
          </a:p>
        </p:txBody>
      </p:sp>
    </p:spTree>
    <p:extLst>
      <p:ext uri="{BB962C8B-B14F-4D97-AF65-F5344CB8AC3E}">
        <p14:creationId xmlns:p14="http://schemas.microsoft.com/office/powerpoint/2010/main" val="974816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94" y="357189"/>
            <a:ext cx="8209154" cy="702394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Suvannon selityksiä: </a:t>
            </a:r>
            <a:r>
              <a:rPr lang="fi-FI" sz="2800" dirty="0">
                <a:solidFill>
                  <a:srgbClr val="FF0000"/>
                </a:solidFill>
                <a:latin typeface="Calibri" panose="020F0502020204030204" pitchFamily="34" charset="0"/>
              </a:rPr>
              <a:t>osa pysyviä</a:t>
            </a:r>
            <a:r>
              <a:rPr lang="fi-FI" sz="2800" dirty="0">
                <a:latin typeface="Calibri" panose="020F0502020204030204" pitchFamily="34" charset="0"/>
              </a:rPr>
              <a:t>, osa tilapäisempiä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7576"/>
            <a:ext cx="8280920" cy="3816424"/>
          </a:xfrm>
        </p:spPr>
        <p:txBody>
          <a:bodyPr/>
          <a:lstStyle/>
          <a:p>
            <a:r>
              <a:rPr lang="fi-FI" sz="2400" dirty="0"/>
              <a:t>Teknologia</a:t>
            </a:r>
          </a:p>
          <a:p>
            <a:pPr lvl="1"/>
            <a:r>
              <a:rPr lang="fi-FI" sz="2000" dirty="0">
                <a:solidFill>
                  <a:srgbClr val="FF0000"/>
                </a:solidFill>
              </a:rPr>
              <a:t>Tavaroiden kuljetuskustannusten lasku rauhoittunut</a:t>
            </a:r>
          </a:p>
          <a:p>
            <a:r>
              <a:rPr lang="fi-FI" sz="2400" dirty="0"/>
              <a:t>Politiikka</a:t>
            </a:r>
          </a:p>
          <a:p>
            <a:pPr lvl="1"/>
            <a:r>
              <a:rPr lang="fi-FI" sz="2000" dirty="0">
                <a:solidFill>
                  <a:srgbClr val="FF0000"/>
                </a:solidFill>
              </a:rPr>
              <a:t>Markkinatalouden laajentumismahdollisuudet ehtyneet </a:t>
            </a:r>
            <a:r>
              <a:rPr lang="fi-FI" sz="1600" dirty="0"/>
              <a:t>(Kiina yms. voi tulla vain kerran globaalin talouden osaksi)</a:t>
            </a:r>
          </a:p>
          <a:p>
            <a:pPr lvl="1"/>
            <a:r>
              <a:rPr lang="fi-FI" sz="2000" dirty="0"/>
              <a:t>Protektionismin nousu</a:t>
            </a:r>
          </a:p>
          <a:p>
            <a:r>
              <a:rPr lang="fi-FI" sz="2400" dirty="0"/>
              <a:t>Talouden reaktiot</a:t>
            </a:r>
          </a:p>
          <a:p>
            <a:pPr lvl="1"/>
            <a:r>
              <a:rPr lang="fi-FI" sz="2000" dirty="0"/>
              <a:t>Talouden kasvu painottunut vähemmän kauppaa käyviin maihin</a:t>
            </a:r>
          </a:p>
          <a:p>
            <a:pPr lvl="1"/>
            <a:r>
              <a:rPr lang="fi-FI" sz="2000" dirty="0"/>
              <a:t>Globaali kriisi alentanut kauppaintensiivisten tuotteiden kysyntää</a:t>
            </a:r>
          </a:p>
          <a:p>
            <a:pPr lvl="1"/>
            <a:r>
              <a:rPr lang="fi-FI" sz="2000" dirty="0">
                <a:solidFill>
                  <a:srgbClr val="D88A3C"/>
                </a:solidFill>
              </a:rPr>
              <a:t>Arvoketjujen pilkkoutumisen rajahyödyt vähentyneet (?)</a:t>
            </a:r>
          </a:p>
          <a:p>
            <a:pPr lvl="1"/>
            <a:endParaRPr lang="fi-FI" sz="2000" dirty="0"/>
          </a:p>
          <a:p>
            <a:pPr marL="457200" lvl="1" indent="0">
              <a:buNone/>
            </a:pPr>
            <a:endParaRPr lang="fi-FI" sz="2000" dirty="0"/>
          </a:p>
          <a:p>
            <a:pPr lvl="1"/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43748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00" y="843558"/>
            <a:ext cx="8065380" cy="3618911"/>
          </a:xfrm>
        </p:spPr>
        <p:txBody>
          <a:bodyPr/>
          <a:lstStyle/>
          <a:p>
            <a:pPr marL="0" indent="0">
              <a:buNone/>
            </a:pPr>
            <a:r>
              <a:rPr lang="fi-FI" sz="2800" b="1" dirty="0">
                <a:latin typeface="Calibri" panose="020F0502020204030204" pitchFamily="34" charset="0"/>
              </a:rPr>
              <a:t>Tekoäly, tiedonsiirron kapasiteetin kasvu =&gt;</a:t>
            </a:r>
          </a:p>
          <a:p>
            <a:pPr marL="0" indent="0" algn="ctr">
              <a:buNone/>
            </a:pPr>
            <a:endParaRPr lang="fi-FI" sz="2800" b="1" dirty="0">
              <a:latin typeface="Calibri" panose="020F0502020204030204" pitchFamily="34" charset="0"/>
            </a:endParaRPr>
          </a:p>
          <a:p>
            <a:r>
              <a:rPr lang="fi-FI" sz="2400" dirty="0">
                <a:latin typeface="Calibri" panose="020F0502020204030204" pitchFamily="34" charset="0"/>
              </a:rPr>
              <a:t>työn murros jatkuu  (globalisaatiovaikutuksista riippumatta)</a:t>
            </a:r>
          </a:p>
          <a:p>
            <a:pPr marL="0" indent="0">
              <a:buNone/>
            </a:pPr>
            <a:endParaRPr lang="fi-FI" sz="2400" dirty="0">
              <a:latin typeface="Calibri" panose="020F0502020204030204" pitchFamily="34" charset="0"/>
            </a:endParaRPr>
          </a:p>
          <a:p>
            <a:r>
              <a:rPr lang="fi-FI" sz="2400" dirty="0">
                <a:latin typeface="Calibri" panose="020F0502020204030204" pitchFamily="34" charset="0"/>
              </a:rPr>
              <a:t>globalisaation uusi, taas kiihtyvän integraation vaihe?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548703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Spekulaatio tulevasta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00" y="1383513"/>
            <a:ext cx="8137388" cy="3078956"/>
          </a:xfrm>
        </p:spPr>
        <p:txBody>
          <a:bodyPr/>
          <a:lstStyle/>
          <a:p>
            <a:r>
              <a:rPr lang="fi-FI" sz="2000" dirty="0"/>
              <a:t>Globaalitalouden maantieteelliset rajat eivät juurikaan laajene</a:t>
            </a:r>
          </a:p>
          <a:p>
            <a:r>
              <a:rPr lang="fi-FI" sz="2000" dirty="0"/>
              <a:t>Suhdanneheikkous tilapäistä ja nyt taas takana</a:t>
            </a:r>
          </a:p>
          <a:p>
            <a:r>
              <a:rPr lang="fi-FI" sz="2000" dirty="0"/>
              <a:t>Protektionismin vaihe voi kestää, mutta tuskin ikuinen</a:t>
            </a:r>
          </a:p>
          <a:p>
            <a:r>
              <a:rPr lang="fi-FI" sz="2000" dirty="0"/>
              <a:t>Teknologinen kehitys ei pysähdy ja voi ottaa myös ison hypyn</a:t>
            </a:r>
          </a:p>
          <a:p>
            <a:endParaRPr lang="fi-FI" sz="2000" dirty="0"/>
          </a:p>
          <a:p>
            <a:pPr marL="0" indent="0">
              <a:buNone/>
            </a:pPr>
            <a:r>
              <a:rPr lang="fi-FI" sz="2000" dirty="0"/>
              <a:t>=&gt; </a:t>
            </a:r>
            <a:r>
              <a:rPr lang="fi-FI" sz="2000" b="1" dirty="0"/>
              <a:t>Globalisaatio jatkuu, epävarmalla vauhdilla</a:t>
            </a:r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224905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Globalisaatio – mitä?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02" y="1275606"/>
            <a:ext cx="8352928" cy="3384379"/>
          </a:xfrm>
        </p:spPr>
        <p:txBody>
          <a:bodyPr/>
          <a:lstStyle/>
          <a:p>
            <a:r>
              <a:rPr lang="fi-FI" sz="2400" dirty="0">
                <a:latin typeface="Calibri" panose="020F0502020204030204" pitchFamily="34" charset="0"/>
              </a:rPr>
              <a:t>Monta määritelmää</a:t>
            </a:r>
          </a:p>
          <a:p>
            <a:endParaRPr lang="fi-FI" sz="2400" dirty="0">
              <a:latin typeface="Calibri" panose="020F0502020204030204" pitchFamily="34" charset="0"/>
            </a:endParaRPr>
          </a:p>
          <a:p>
            <a:r>
              <a:rPr lang="fi-FI" sz="2400" dirty="0">
                <a:latin typeface="Calibri" panose="020F0502020204030204" pitchFamily="34" charset="0"/>
              </a:rPr>
              <a:t>Tässä puhutaan talouden globalisaatiosta ilmiönä, jossa kansantaloudet kytkeytyvät toisiinsa eri virtojen kautta:</a:t>
            </a:r>
          </a:p>
          <a:p>
            <a:pPr lvl="1" indent="-342900"/>
            <a:r>
              <a:rPr lang="fi-FI" sz="2000" dirty="0">
                <a:latin typeface="Calibri" panose="020F0502020204030204" pitchFamily="34" charset="0"/>
              </a:rPr>
              <a:t>Tavarat ja palvelut,</a:t>
            </a:r>
          </a:p>
          <a:p>
            <a:pPr lvl="1" indent="-342900"/>
            <a:r>
              <a:rPr lang="fi-FI" sz="2000" dirty="0">
                <a:latin typeface="Calibri" panose="020F0502020204030204" pitchFamily="34" charset="0"/>
              </a:rPr>
              <a:t>Pääoma, </a:t>
            </a:r>
          </a:p>
          <a:p>
            <a:pPr lvl="1" indent="-342900"/>
            <a:r>
              <a:rPr lang="fi-FI" sz="2000" dirty="0">
                <a:latin typeface="Calibri" panose="020F0502020204030204" pitchFamily="34" charset="0"/>
              </a:rPr>
              <a:t>Ihmiset,</a:t>
            </a:r>
          </a:p>
          <a:p>
            <a:pPr lvl="1" indent="-342900"/>
            <a:r>
              <a:rPr lang="fi-FI" sz="2000" dirty="0">
                <a:latin typeface="Calibri" panose="020F0502020204030204" pitchFamily="34" charset="0"/>
              </a:rPr>
              <a:t>Tieto (data, tieteellinen tieto, teknologia)</a:t>
            </a:r>
          </a:p>
        </p:txBody>
      </p:sp>
    </p:spTree>
    <p:extLst>
      <p:ext uri="{BB962C8B-B14F-4D97-AF65-F5344CB8AC3E}">
        <p14:creationId xmlns:p14="http://schemas.microsoft.com/office/powerpoint/2010/main" val="1301604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i-FI" sz="2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i-FI" sz="3600" b="1" dirty="0">
                <a:latin typeface="Calibri" panose="020F0502020204030204" pitchFamily="34" charset="0"/>
              </a:rPr>
              <a:t>Mitä sitten?</a:t>
            </a:r>
          </a:p>
        </p:txBody>
      </p:sp>
    </p:spTree>
    <p:extLst>
      <p:ext uri="{BB962C8B-B14F-4D97-AF65-F5344CB8AC3E}">
        <p14:creationId xmlns:p14="http://schemas.microsoft.com/office/powerpoint/2010/main" val="974816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02" y="357188"/>
            <a:ext cx="6264275" cy="774402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Globalisaation seurauksia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9582"/>
            <a:ext cx="8208912" cy="3744416"/>
          </a:xfrm>
        </p:spPr>
        <p:txBody>
          <a:bodyPr/>
          <a:lstStyle/>
          <a:p>
            <a:r>
              <a:rPr lang="fi-FI" sz="2400" dirty="0">
                <a:latin typeface="Calibri" panose="020F0502020204030204" pitchFamily="34" charset="0"/>
              </a:rPr>
              <a:t>Tuotannon ja hyvinvoinnin kasvu</a:t>
            </a:r>
          </a:p>
          <a:p>
            <a:pPr lvl="1"/>
            <a:r>
              <a:rPr lang="fi-FI" sz="1800" dirty="0">
                <a:latin typeface="Calibri" panose="020F0502020204030204" pitchFamily="34" charset="0"/>
              </a:rPr>
              <a:t>Vanha</a:t>
            </a:r>
            <a:r>
              <a:rPr lang="fi-FI" sz="2000" dirty="0">
                <a:latin typeface="Calibri" panose="020F0502020204030204" pitchFamily="34" charset="0"/>
              </a:rPr>
              <a:t>: </a:t>
            </a:r>
            <a:r>
              <a:rPr lang="fi-FI" sz="1800" dirty="0">
                <a:latin typeface="Calibri" panose="020F0502020204030204" pitchFamily="34" charset="0"/>
              </a:rPr>
              <a:t>ennen kaikkea länsi/pohjoinen: ”Great </a:t>
            </a:r>
            <a:r>
              <a:rPr lang="fi-FI" sz="1800" dirty="0" err="1">
                <a:latin typeface="Calibri" panose="020F0502020204030204" pitchFamily="34" charset="0"/>
              </a:rPr>
              <a:t>divergence</a:t>
            </a:r>
            <a:r>
              <a:rPr lang="fi-FI" sz="1800" dirty="0">
                <a:latin typeface="Calibri" panose="020F0502020204030204" pitchFamily="34" charset="0"/>
              </a:rPr>
              <a:t>”</a:t>
            </a:r>
          </a:p>
          <a:p>
            <a:pPr lvl="1"/>
            <a:r>
              <a:rPr lang="fi-FI" sz="1800" dirty="0">
                <a:latin typeface="Calibri" panose="020F0502020204030204" pitchFamily="34" charset="0"/>
              </a:rPr>
              <a:t>Uusi: kehittyvät maat enemmän kuin kehittyneet ”Great </a:t>
            </a:r>
            <a:r>
              <a:rPr lang="fi-FI" sz="1800" dirty="0" err="1">
                <a:latin typeface="Calibri" panose="020F0502020204030204" pitchFamily="34" charset="0"/>
              </a:rPr>
              <a:t>convergence</a:t>
            </a:r>
            <a:r>
              <a:rPr lang="fi-FI" sz="1800" dirty="0">
                <a:latin typeface="Calibri" panose="020F0502020204030204" pitchFamily="34" charset="0"/>
              </a:rPr>
              <a:t>”</a:t>
            </a:r>
          </a:p>
          <a:p>
            <a:r>
              <a:rPr lang="fi-FI" sz="2200" dirty="0">
                <a:latin typeface="Calibri" panose="020F0502020204030204" pitchFamily="34" charset="0"/>
              </a:rPr>
              <a:t>Kilpailun lisääntyminen ja hienojakoistuminen</a:t>
            </a:r>
          </a:p>
          <a:p>
            <a:pPr lvl="1"/>
            <a:r>
              <a:rPr lang="fi-FI" sz="1800" dirty="0">
                <a:latin typeface="Calibri" panose="020F0502020204030204" pitchFamily="34" charset="0"/>
              </a:rPr>
              <a:t>Kilpailu laajentunut työsuoritteiden tasolle; työn hintajousto kasvanut</a:t>
            </a:r>
          </a:p>
          <a:p>
            <a:r>
              <a:rPr lang="fi-FI" sz="2200" dirty="0">
                <a:latin typeface="Calibri" panose="020F0502020204030204" pitchFamily="34" charset="0"/>
              </a:rPr>
              <a:t>Kehittyneissä maissa merkittäviä sopeutumishaasteita</a:t>
            </a:r>
          </a:p>
          <a:p>
            <a:pPr lvl="1"/>
            <a:r>
              <a:rPr lang="fi-FI" sz="1800" dirty="0">
                <a:latin typeface="Calibri" panose="020F0502020204030204" pitchFamily="34" charset="0"/>
              </a:rPr>
              <a:t>Työ ei ole loppunut, mutta työmarkkinat ovat polarisoituneet</a:t>
            </a:r>
          </a:p>
          <a:p>
            <a:pPr lvl="1"/>
            <a:r>
              <a:rPr lang="fi-FI" sz="1800" dirty="0">
                <a:latin typeface="Calibri" panose="020F0502020204030204" pitchFamily="34" charset="0"/>
              </a:rPr>
              <a:t>Uusi jakolinja: kosmopoliitit (”</a:t>
            </a:r>
            <a:r>
              <a:rPr lang="fi-FI" sz="1800" dirty="0" err="1">
                <a:latin typeface="Calibri" panose="020F0502020204030204" pitchFamily="34" charset="0"/>
              </a:rPr>
              <a:t>anywheres</a:t>
            </a:r>
            <a:r>
              <a:rPr lang="fi-FI" sz="1800" dirty="0">
                <a:latin typeface="Calibri" panose="020F0502020204030204" pitchFamily="34" charset="0"/>
              </a:rPr>
              <a:t>”) – lokaalit (”</a:t>
            </a:r>
            <a:r>
              <a:rPr lang="fi-FI" sz="1800" dirty="0" err="1">
                <a:latin typeface="Calibri" panose="020F0502020204030204" pitchFamily="34" charset="0"/>
              </a:rPr>
              <a:t>somewheres</a:t>
            </a:r>
            <a:r>
              <a:rPr lang="fi-FI" sz="1800" dirty="0">
                <a:latin typeface="Calibri" panose="020F0502020204030204" pitchFamily="34" charset="0"/>
              </a:rPr>
              <a:t>”) </a:t>
            </a:r>
          </a:p>
          <a:p>
            <a:r>
              <a:rPr lang="fi-FI" sz="2200" dirty="0">
                <a:latin typeface="Calibri" panose="020F0502020204030204" pitchFamily="34" charset="0"/>
              </a:rPr>
              <a:t>Kansallisvaltioiden politiikka-autonomia pienentynyt</a:t>
            </a:r>
          </a:p>
          <a:p>
            <a:endParaRPr lang="fi-FI" sz="2200" dirty="0"/>
          </a:p>
          <a:p>
            <a:pPr lvl="1"/>
            <a:endParaRPr lang="fi-FI" sz="1800" dirty="0"/>
          </a:p>
          <a:p>
            <a:pPr lvl="1"/>
            <a:endParaRPr lang="fi-FI" sz="1800" dirty="0"/>
          </a:p>
          <a:p>
            <a:pPr lvl="1"/>
            <a:endParaRPr lang="fi-FI" sz="1800" dirty="0"/>
          </a:p>
          <a:p>
            <a:pPr marL="0" indent="0">
              <a:buNone/>
            </a:pP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33997961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9502"/>
            <a:ext cx="8229600" cy="720080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Globaali köyhyys vähentynyt paljon, rikkaiden maiden pienituloiset hyötyneet vähän 1990 jälkeen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203598"/>
            <a:ext cx="4248472" cy="571575"/>
          </a:xfrm>
        </p:spPr>
        <p:txBody>
          <a:bodyPr/>
          <a:lstStyle/>
          <a:p>
            <a:endParaRPr lang="fi-FI" sz="1600" dirty="0">
              <a:latin typeface="Calibri" panose="020F0502020204030204" pitchFamily="34" charset="0"/>
            </a:endParaRPr>
          </a:p>
          <a:p>
            <a:r>
              <a:rPr lang="fi-FI" sz="1600" dirty="0">
                <a:latin typeface="Calibri" panose="020F0502020204030204" pitchFamily="34" charset="0"/>
              </a:rPr>
              <a:t>Äärimmäisessä köyhyydessä elävien osuus, 1820 - 2015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275606"/>
            <a:ext cx="4391465" cy="479822"/>
          </a:xfrm>
        </p:spPr>
        <p:txBody>
          <a:bodyPr/>
          <a:lstStyle/>
          <a:p>
            <a:r>
              <a:rPr lang="fi-FI" sz="1600" dirty="0">
                <a:latin typeface="Calibri" panose="020F0502020204030204" pitchFamily="34" charset="0"/>
              </a:rPr>
              <a:t>Tulojen kehitys globaaleissa tuloluokissa, 1988 - 2008</a:t>
            </a:r>
          </a:p>
        </p:txBody>
      </p:sp>
      <p:pic>
        <p:nvPicPr>
          <p:cNvPr id="7" name="Content Placeholder 10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734886" y="1779662"/>
            <a:ext cx="3862069" cy="2880321"/>
          </a:xfrm>
        </p:spPr>
      </p:pic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51670"/>
            <a:ext cx="417386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420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02" y="357188"/>
            <a:ext cx="8497178" cy="857250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Maiden välillä suuria eroja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03598"/>
            <a:ext cx="8352928" cy="3258871"/>
          </a:xfrm>
        </p:spPr>
        <p:txBody>
          <a:bodyPr/>
          <a:lstStyle/>
          <a:p>
            <a:r>
              <a:rPr lang="fi-FI" sz="2400" dirty="0">
                <a:latin typeface="Calibri" panose="020F0502020204030204" pitchFamily="34" charset="0"/>
              </a:rPr>
              <a:t>Suomi menestynyt hyvin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Tulotason nousu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Hyvinvoinnin jakautuminen</a:t>
            </a:r>
          </a:p>
          <a:p>
            <a:pPr lvl="1"/>
            <a:endParaRPr lang="fi-FI" sz="2400" dirty="0">
              <a:latin typeface="Calibri" panose="020F0502020204030204" pitchFamily="34" charset="0"/>
            </a:endParaRPr>
          </a:p>
          <a:p>
            <a:r>
              <a:rPr lang="fi-FI" sz="2400" dirty="0">
                <a:latin typeface="Calibri" panose="020F0502020204030204" pitchFamily="34" charset="0"/>
              </a:rPr>
              <a:t>Ei johdu luonnonvaroista tai shokkien puutteesta</a:t>
            </a:r>
          </a:p>
          <a:p>
            <a:endParaRPr lang="fi-FI" sz="2400" dirty="0">
              <a:latin typeface="Calibri" panose="020F0502020204030204" pitchFamily="34" charset="0"/>
            </a:endParaRPr>
          </a:p>
          <a:p>
            <a:r>
              <a:rPr lang="fi-FI" sz="2400" dirty="0">
                <a:latin typeface="Calibri" panose="020F0502020204030204" pitchFamily="34" charset="0"/>
              </a:rPr>
              <a:t>Suomen versio pohjoismaisesta mallista toiminut varsin hyvin </a:t>
            </a:r>
          </a:p>
          <a:p>
            <a:pPr marL="0" indent="0">
              <a:buNone/>
            </a:pPr>
            <a:r>
              <a:rPr lang="fi-FI" sz="2400" dirty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78988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8521" y="388085"/>
            <a:ext cx="8064896" cy="8617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Suomen BKT asukasta kohden 20-kertaiseksi 140 vuodessa </a:t>
            </a:r>
            <a:endParaRPr lang="fi-FI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4569972"/>
            <a:ext cx="640871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i-FI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Jorda</a:t>
            </a:r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</a:rPr>
              <a:t> et al. (2017).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79912" y="3639898"/>
            <a:ext cx="510408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300" b="1" dirty="0">
                <a:latin typeface="Calibri" panose="020F0502020204030204" pitchFamily="34" charset="0"/>
                <a:cs typeface="Calibri" panose="020F0502020204030204" pitchFamily="34" charset="0"/>
              </a:rPr>
              <a:t>Finland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81645" y="2078098"/>
            <a:ext cx="488608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300" dirty="0">
                <a:latin typeface="Calibri" panose="020F0502020204030204" pitchFamily="34" charset="0"/>
                <a:cs typeface="Calibri" panose="020F0502020204030204" pitchFamily="34" charset="0"/>
              </a:rPr>
              <a:t>USA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44976" y="2885540"/>
            <a:ext cx="548484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300" dirty="0" err="1">
                <a:latin typeface="Calibri" panose="020F0502020204030204" pitchFamily="34" charset="0"/>
                <a:cs typeface="Calibri" panose="020F0502020204030204" pitchFamily="34" charset="0"/>
              </a:rPr>
              <a:t>Sweden</a:t>
            </a:r>
            <a:endParaRPr lang="fi-FI" sz="13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3637" y="3421940"/>
            <a:ext cx="63527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300" dirty="0">
                <a:latin typeface="Calibri" panose="020F0502020204030204" pitchFamily="34" charset="0"/>
                <a:cs typeface="Calibri" panose="020F0502020204030204" pitchFamily="34" charset="0"/>
              </a:rPr>
              <a:t>Germany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902568" y="3058543"/>
            <a:ext cx="552377" cy="5063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9669" y="1334502"/>
            <a:ext cx="25397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GDP/capita, logarithmic scale</a:t>
            </a:r>
          </a:p>
        </p:txBody>
      </p:sp>
      <p:graphicFrame>
        <p:nvGraphicFramePr>
          <p:cNvPr id="13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421665"/>
              </p:ext>
            </p:extLst>
          </p:nvPr>
        </p:nvGraphicFramePr>
        <p:xfrm>
          <a:off x="786342" y="1672840"/>
          <a:ext cx="7489825" cy="289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8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7017909"/>
              </p:ext>
            </p:extLst>
          </p:nvPr>
        </p:nvGraphicFramePr>
        <p:xfrm>
          <a:off x="827593" y="1329612"/>
          <a:ext cx="7587433" cy="3132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11560" y="511684"/>
            <a:ext cx="8208912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2800" b="1" dirty="0">
                <a:latin typeface="Calibri" panose="020F0502020204030204" pitchFamily="34" charset="0"/>
                <a:cs typeface="Calibri" panose="020F0502020204030204" pitchFamily="34" charset="0"/>
              </a:rPr>
              <a:t>Bkt asukasta kohden verrattuna USA:han  (= 100)</a:t>
            </a:r>
          </a:p>
        </p:txBody>
      </p:sp>
      <p:sp>
        <p:nvSpPr>
          <p:cNvPr id="7" name="Rectangle 6"/>
          <p:cNvSpPr/>
          <p:nvPr/>
        </p:nvSpPr>
        <p:spPr>
          <a:xfrm>
            <a:off x="899592" y="4569972"/>
            <a:ext cx="640871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fi-FI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Jorda</a:t>
            </a:r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</a:rPr>
              <a:t> et al. (2017).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99898" y="3344563"/>
            <a:ext cx="510408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300" b="1" dirty="0">
                <a:latin typeface="Calibri" panose="020F0502020204030204" pitchFamily="34" charset="0"/>
                <a:cs typeface="Calibri" panose="020F0502020204030204" pitchFamily="34" charset="0"/>
              </a:rPr>
              <a:t>Finland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80112" y="1736776"/>
            <a:ext cx="548484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300" dirty="0">
                <a:latin typeface="Calibri" panose="020F0502020204030204" pitchFamily="34" charset="0"/>
                <a:cs typeface="Calibri" panose="020F0502020204030204" pitchFamily="34" charset="0"/>
              </a:rPr>
              <a:t>Sweden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1939" y="1793215"/>
            <a:ext cx="63527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300" dirty="0">
                <a:latin typeface="Calibri" panose="020F0502020204030204" pitchFamily="34" charset="0"/>
                <a:cs typeface="Calibri" panose="020F0502020204030204" pitchFamily="34" charset="0"/>
              </a:rPr>
              <a:t>Germany</a:t>
            </a:r>
          </a:p>
        </p:txBody>
      </p:sp>
      <p:sp>
        <p:nvSpPr>
          <p:cNvPr id="2" name="Rectangle 1"/>
          <p:cNvSpPr/>
          <p:nvPr/>
        </p:nvSpPr>
        <p:spPr>
          <a:xfrm>
            <a:off x="4860032" y="1545636"/>
            <a:ext cx="2160240" cy="24842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Rectangle 2"/>
          <p:cNvSpPr/>
          <p:nvPr/>
        </p:nvSpPr>
        <p:spPr>
          <a:xfrm>
            <a:off x="7020272" y="1545636"/>
            <a:ext cx="1168987" cy="24842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extBox 3"/>
          <p:cNvSpPr txBox="1"/>
          <p:nvPr/>
        </p:nvSpPr>
        <p:spPr>
          <a:xfrm>
            <a:off x="1272394" y="986417"/>
            <a:ext cx="56631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rgbClr val="C00000"/>
                </a:solidFill>
              </a:rPr>
              <a:t>Vanha globalisaatio</a:t>
            </a:r>
          </a:p>
          <a:p>
            <a:r>
              <a:rPr lang="fi-FI" sz="1600" dirty="0">
                <a:solidFill>
                  <a:srgbClr val="C00000"/>
                </a:solidFill>
              </a:rPr>
              <a:t>             Osa I	           Osa II	        Osa III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9855" y="986417"/>
            <a:ext cx="14656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accent1">
                    <a:lumMod val="50000"/>
                  </a:schemeClr>
                </a:solidFill>
              </a:rPr>
              <a:t>Uusi globalisaatio</a:t>
            </a:r>
          </a:p>
        </p:txBody>
      </p:sp>
    </p:spTree>
    <p:extLst>
      <p:ext uri="{BB962C8B-B14F-4D97-AF65-F5344CB8AC3E}">
        <p14:creationId xmlns:p14="http://schemas.microsoft.com/office/powerpoint/2010/main" val="3281577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09917471"/>
              </p:ext>
            </p:extLst>
          </p:nvPr>
        </p:nvGraphicFramePr>
        <p:xfrm>
          <a:off x="755576" y="1545942"/>
          <a:ext cx="3654257" cy="234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956236" y="1773571"/>
            <a:ext cx="1078821" cy="15004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975" dirty="0">
                <a:latin typeface="Calibri" panose="020F0502020204030204" pitchFamily="34" charset="0"/>
                <a:cs typeface="Calibri" panose="020F0502020204030204" pitchFamily="34" charset="0"/>
              </a:rPr>
              <a:t>Tuotannontekijätulot</a:t>
            </a:r>
          </a:p>
        </p:txBody>
      </p:sp>
      <p:sp>
        <p:nvSpPr>
          <p:cNvPr id="7" name="Rectangle 6"/>
          <p:cNvSpPr/>
          <p:nvPr/>
        </p:nvSpPr>
        <p:spPr>
          <a:xfrm>
            <a:off x="755576" y="4281713"/>
            <a:ext cx="480653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fi-FI" sz="1400" dirty="0">
                <a:latin typeface="Calibri" panose="020F0502020204030204" pitchFamily="34" charset="0"/>
                <a:cs typeface="Calibri" panose="020F0502020204030204" pitchFamily="34" charset="0"/>
              </a:rPr>
              <a:t>Lähteet: Tilastokeskus, </a:t>
            </a:r>
            <a:r>
              <a:rPr lang="fi-FI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Eurostat</a:t>
            </a:r>
            <a:r>
              <a:rPr lang="fi-FI" sz="7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1053" y="2498869"/>
            <a:ext cx="1514838" cy="15004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975" dirty="0">
                <a:latin typeface="Calibri" panose="020F0502020204030204" pitchFamily="34" charset="0"/>
                <a:cs typeface="Calibri" panose="020F0502020204030204" pitchFamily="34" charset="0"/>
              </a:rPr>
              <a:t>Käytettävissä olevat rahatulot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648" y="1049797"/>
            <a:ext cx="227031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Tuloerojen suuruus 1986-2016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7046FB01-431E-429F-821C-4A205537C3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569829"/>
              </p:ext>
            </p:extLst>
          </p:nvPr>
        </p:nvGraphicFramePr>
        <p:xfrm>
          <a:off x="4753963" y="1545942"/>
          <a:ext cx="3706469" cy="237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7DACC66-5DAC-4FEA-9BC2-96EFD950D97B}"/>
              </a:ext>
            </a:extLst>
          </p:cNvPr>
          <p:cNvSpPr txBox="1"/>
          <p:nvPr/>
        </p:nvSpPr>
        <p:spPr>
          <a:xfrm>
            <a:off x="5480324" y="2886443"/>
            <a:ext cx="299762" cy="12695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Tanska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DC72B4-DFAD-4438-88A0-03B1396CA729}"/>
              </a:ext>
            </a:extLst>
          </p:cNvPr>
          <p:cNvSpPr txBox="1"/>
          <p:nvPr/>
        </p:nvSpPr>
        <p:spPr>
          <a:xfrm>
            <a:off x="5925600" y="2305147"/>
            <a:ext cx="324743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Saksa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BFFA11-E53F-4A00-A581-FFA556CA2F64}"/>
              </a:ext>
            </a:extLst>
          </p:cNvPr>
          <p:cNvSpPr txBox="1"/>
          <p:nvPr/>
        </p:nvSpPr>
        <p:spPr>
          <a:xfrm>
            <a:off x="5644632" y="2465852"/>
            <a:ext cx="270908" cy="12695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Ruotsi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6631B8-29C3-4DEE-A8A9-FE23A5F14949}"/>
              </a:ext>
            </a:extLst>
          </p:cNvPr>
          <p:cNvSpPr txBox="1"/>
          <p:nvPr/>
        </p:nvSpPr>
        <p:spPr>
          <a:xfrm>
            <a:off x="7221498" y="2568734"/>
            <a:ext cx="477997" cy="2031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Iso-</a:t>
            </a:r>
            <a:b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Britannia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223CCEE-D217-46D6-BA4F-92CF9BA3211C}"/>
              </a:ext>
            </a:extLst>
          </p:cNvPr>
          <p:cNvSpPr txBox="1"/>
          <p:nvPr/>
        </p:nvSpPr>
        <p:spPr>
          <a:xfrm>
            <a:off x="5467834" y="2774220"/>
            <a:ext cx="324743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Suomi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E7CBBE2-CCFC-456D-B998-9BFB6B7172D5}"/>
              </a:ext>
            </a:extLst>
          </p:cNvPr>
          <p:cNvSpPr txBox="1"/>
          <p:nvPr/>
        </p:nvSpPr>
        <p:spPr>
          <a:xfrm>
            <a:off x="4751778" y="1324234"/>
            <a:ext cx="271645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Köyhyysriskissä olevien osuus väestöstä, 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BAD09C-9A9E-42CC-BFF7-8EAE83D04FBF}"/>
              </a:ext>
            </a:extLst>
          </p:cNvPr>
          <p:cNvSpPr txBox="1"/>
          <p:nvPr/>
        </p:nvSpPr>
        <p:spPr>
          <a:xfrm>
            <a:off x="6359059" y="4000387"/>
            <a:ext cx="231728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200" dirty="0">
                <a:latin typeface="Calibri" panose="020F0502020204030204" pitchFamily="34" charset="0"/>
                <a:cs typeface="Calibri" panose="020F0502020204030204" pitchFamily="34" charset="0"/>
              </a:rPr>
              <a:t>Gini (käytettävissä olevat tulot)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758CFB-64DE-4A9C-B4C4-720B77221088}"/>
              </a:ext>
            </a:extLst>
          </p:cNvPr>
          <p:cNvSpPr txBox="1"/>
          <p:nvPr/>
        </p:nvSpPr>
        <p:spPr>
          <a:xfrm>
            <a:off x="7075109" y="1773571"/>
            <a:ext cx="458691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Espanja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50F4AF-F5ED-49C2-B23F-A42A722F6FCE}"/>
              </a:ext>
            </a:extLst>
          </p:cNvPr>
          <p:cNvSpPr txBox="1"/>
          <p:nvPr/>
        </p:nvSpPr>
        <p:spPr>
          <a:xfrm>
            <a:off x="7077513" y="2178623"/>
            <a:ext cx="487575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Portugali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EB2456-7321-4634-8A36-501FDC87569D}"/>
              </a:ext>
            </a:extLst>
          </p:cNvPr>
          <p:cNvSpPr txBox="1"/>
          <p:nvPr/>
        </p:nvSpPr>
        <p:spPr>
          <a:xfrm>
            <a:off x="5467834" y="2987935"/>
            <a:ext cx="324743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Norja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D7AD4AA-E117-44F3-B3E5-8183BC88F1B8}"/>
              </a:ext>
            </a:extLst>
          </p:cNvPr>
          <p:cNvSpPr txBox="1"/>
          <p:nvPr/>
        </p:nvSpPr>
        <p:spPr>
          <a:xfrm>
            <a:off x="5118805" y="3394325"/>
            <a:ext cx="324743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Islanti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2D3871-C2F3-4183-AAA0-5C3282F6A858}"/>
              </a:ext>
            </a:extLst>
          </p:cNvPr>
          <p:cNvSpPr txBox="1"/>
          <p:nvPr/>
        </p:nvSpPr>
        <p:spPr>
          <a:xfrm>
            <a:off x="5955123" y="2822964"/>
            <a:ext cx="432048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Ranska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084A1D3-5E32-41C3-8E26-F7E45F095502}"/>
              </a:ext>
            </a:extLst>
          </p:cNvPr>
          <p:cNvSpPr txBox="1"/>
          <p:nvPr/>
        </p:nvSpPr>
        <p:spPr>
          <a:xfrm>
            <a:off x="6564164" y="1902228"/>
            <a:ext cx="432048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Kreikka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4A76907-E146-4FC9-A0E4-EAC9023A0B5D}"/>
              </a:ext>
            </a:extLst>
          </p:cNvPr>
          <p:cNvSpPr txBox="1"/>
          <p:nvPr/>
        </p:nvSpPr>
        <p:spPr>
          <a:xfrm>
            <a:off x="6535643" y="2270198"/>
            <a:ext cx="324743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Italia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A700868-2009-4BAB-99A2-470DBF9289E1}"/>
              </a:ext>
            </a:extLst>
          </p:cNvPr>
          <p:cNvSpPr txBox="1"/>
          <p:nvPr/>
        </p:nvSpPr>
        <p:spPr>
          <a:xfrm>
            <a:off x="4732146" y="1052444"/>
            <a:ext cx="392575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Käytettävissä olevien tulojen Gini, köyhyysaste, 2014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1470DF-9042-4D9B-AB1D-3F7785D669E8}"/>
              </a:ext>
            </a:extLst>
          </p:cNvPr>
          <p:cNvSpPr txBox="1"/>
          <p:nvPr/>
        </p:nvSpPr>
        <p:spPr>
          <a:xfrm>
            <a:off x="7325481" y="1873429"/>
            <a:ext cx="270029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Viro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7CB882-A168-49ED-9014-940608761609}"/>
              </a:ext>
            </a:extLst>
          </p:cNvPr>
          <p:cNvSpPr txBox="1"/>
          <p:nvPr/>
        </p:nvSpPr>
        <p:spPr>
          <a:xfrm>
            <a:off x="7384301" y="2021460"/>
            <a:ext cx="348050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Latvia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65D3A81-9F41-4E59-99BF-BD6974DB1BAE}"/>
              </a:ext>
            </a:extLst>
          </p:cNvPr>
          <p:cNvSpPr txBox="1"/>
          <p:nvPr/>
        </p:nvSpPr>
        <p:spPr>
          <a:xfrm>
            <a:off x="7875267" y="2302960"/>
            <a:ext cx="410482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Liettua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08FE3F-0735-4123-86C7-EA3DAA884F21}"/>
              </a:ext>
            </a:extLst>
          </p:cNvPr>
          <p:cNvSpPr txBox="1"/>
          <p:nvPr/>
        </p:nvSpPr>
        <p:spPr>
          <a:xfrm>
            <a:off x="7812360" y="1688708"/>
            <a:ext cx="408587" cy="1269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fi-FI" sz="825" dirty="0">
                <a:latin typeface="Calibri" panose="020F0502020204030204" pitchFamily="34" charset="0"/>
                <a:cs typeface="Calibri" panose="020F0502020204030204" pitchFamily="34" charset="0"/>
              </a:rPr>
              <a:t>Turkki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5C65C8-E97E-4E19-AB4A-C8642681C74B}"/>
              </a:ext>
            </a:extLst>
          </p:cNvPr>
          <p:cNvSpPr txBox="1"/>
          <p:nvPr/>
        </p:nvSpPr>
        <p:spPr>
          <a:xfrm>
            <a:off x="678852" y="346763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>
                <a:latin typeface="Calibri" panose="020F0502020204030204" pitchFamily="34" charset="0"/>
              </a:rPr>
              <a:t>Suomen tulonjako vakaa ja </a:t>
            </a:r>
            <a:r>
              <a:rPr lang="fi-FI" sz="2800" b="1" dirty="0" err="1">
                <a:latin typeface="Calibri" panose="020F0502020204030204" pitchFamily="34" charset="0"/>
              </a:rPr>
              <a:t>kv</a:t>
            </a:r>
            <a:r>
              <a:rPr lang="fi-FI" sz="2800" b="1" dirty="0">
                <a:latin typeface="Calibri" panose="020F0502020204030204" pitchFamily="34" charset="0"/>
              </a:rPr>
              <a:t>-vertailussa tasainen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3A991C-5152-45AF-B7FC-D9960F9FDFAD}"/>
              </a:ext>
            </a:extLst>
          </p:cNvPr>
          <p:cNvSpPr txBox="1"/>
          <p:nvPr/>
        </p:nvSpPr>
        <p:spPr>
          <a:xfrm>
            <a:off x="678852" y="1268943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latin typeface="Calibri" panose="020F0502020204030204" pitchFamily="34" charset="0"/>
              </a:rPr>
              <a:t>Gini-kerroin</a:t>
            </a:r>
          </a:p>
        </p:txBody>
      </p:sp>
    </p:spTree>
    <p:extLst>
      <p:ext uri="{BB962C8B-B14F-4D97-AF65-F5344CB8AC3E}">
        <p14:creationId xmlns:p14="http://schemas.microsoft.com/office/powerpoint/2010/main" val="1785339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154"/>
            <a:ext cx="8496944" cy="702394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Sopeutuminen ainoa järkevä vaihtoehto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9582"/>
            <a:ext cx="8748464" cy="3672408"/>
          </a:xfrm>
        </p:spPr>
        <p:txBody>
          <a:bodyPr/>
          <a:lstStyle/>
          <a:p>
            <a:r>
              <a:rPr lang="fi-FI" sz="2400" dirty="0">
                <a:latin typeface="Calibri" panose="020F0502020204030204" pitchFamily="34" charset="0"/>
              </a:rPr>
              <a:t>Teknologian kehitystä, globalisaatiota ei pääse pakoon (järkevästi)</a:t>
            </a:r>
          </a:p>
          <a:p>
            <a:endParaRPr lang="fi-FI" sz="2400" dirty="0">
              <a:latin typeface="Calibri" panose="020F0502020204030204" pitchFamily="34" charset="0"/>
            </a:endParaRPr>
          </a:p>
          <a:p>
            <a:r>
              <a:rPr lang="fi-FI" sz="2400" dirty="0">
                <a:latin typeface="Calibri" panose="020F0502020204030204" pitchFamily="34" charset="0"/>
              </a:rPr>
              <a:t>Sopeutumisessa Suomella vahvuuksia mutta myös haasteita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Pärjättävä kilpailussa arvonluonnin sijaintipaikkana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Sosiaalinen koheesio vaikeaa ilman korkeaa työllisyysastetta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Ikääntyvä väestö &amp; alhainen työllisyysaste Suomen erityishaaste</a:t>
            </a:r>
          </a:p>
          <a:p>
            <a:r>
              <a:rPr lang="fi-FI" sz="2400" dirty="0">
                <a:latin typeface="Calibri" panose="020F0502020204030204" pitchFamily="34" charset="0"/>
              </a:rPr>
              <a:t>Osaaminen, työmarkkinoiden toiminta, uudistumiskyky keskeistä</a:t>
            </a:r>
          </a:p>
          <a:p>
            <a:r>
              <a:rPr lang="fi-FI" sz="2400" dirty="0">
                <a:latin typeface="Calibri" panose="020F0502020204030204" pitchFamily="34" charset="0"/>
              </a:rPr>
              <a:t>Suomi voi vaikuttaa pelisääntöihin lähinnä osana EU:ta</a:t>
            </a:r>
          </a:p>
        </p:txBody>
      </p:sp>
    </p:spTree>
    <p:extLst>
      <p:ext uri="{BB962C8B-B14F-4D97-AF65-F5344CB8AC3E}">
        <p14:creationId xmlns:p14="http://schemas.microsoft.com/office/powerpoint/2010/main" val="907488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fi-FI" dirty="0">
                <a:latin typeface="Calibri" panose="020F0502020204030204" pitchFamily="34" charset="0"/>
              </a:rPr>
              <a:t>Kiitos</a:t>
            </a:r>
          </a:p>
        </p:txBody>
      </p:sp>
    </p:spTree>
    <p:extLst>
      <p:ext uri="{BB962C8B-B14F-4D97-AF65-F5344CB8AC3E}">
        <p14:creationId xmlns:p14="http://schemas.microsoft.com/office/powerpoint/2010/main" val="388809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Kaksi ajuria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31591"/>
            <a:ext cx="8209403" cy="3600400"/>
          </a:xfrm>
        </p:spPr>
        <p:txBody>
          <a:bodyPr/>
          <a:lstStyle/>
          <a:p>
            <a:endParaRPr lang="fi-FI" sz="2400" dirty="0"/>
          </a:p>
          <a:p>
            <a:r>
              <a:rPr lang="fi-FI" sz="2400" dirty="0"/>
              <a:t>Teknologian kehitys </a:t>
            </a:r>
          </a:p>
          <a:p>
            <a:endParaRPr lang="fi-FI" sz="2400" dirty="0"/>
          </a:p>
          <a:p>
            <a:r>
              <a:rPr lang="fi-FI" sz="2400" dirty="0"/>
              <a:t>Politiikka</a:t>
            </a:r>
          </a:p>
        </p:txBody>
      </p:sp>
    </p:spTree>
    <p:extLst>
      <p:ext uri="{BB962C8B-B14F-4D97-AF65-F5344CB8AC3E}">
        <p14:creationId xmlns:p14="http://schemas.microsoft.com/office/powerpoint/2010/main" val="223838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1510"/>
            <a:ext cx="8065144" cy="558375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Globalisaation vaiheet</a:t>
            </a:r>
            <a:r>
              <a:rPr lang="fi-FI" sz="24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7574"/>
            <a:ext cx="8676456" cy="3831232"/>
          </a:xfrm>
        </p:spPr>
        <p:txBody>
          <a:bodyPr/>
          <a:lstStyle/>
          <a:p>
            <a:r>
              <a:rPr lang="fi-FI" sz="2400" dirty="0">
                <a:latin typeface="Calibri" panose="020F0502020204030204" pitchFamily="34" charset="0"/>
              </a:rPr>
              <a:t>Vanha globalisaatio: erikoistuminen suhteellisen edun mukaan </a:t>
            </a:r>
          </a:p>
          <a:p>
            <a:pPr marL="457200" lvl="1" indent="0">
              <a:buNone/>
            </a:pPr>
            <a:r>
              <a:rPr lang="fi-FI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Tavaroiden kuljetuskustannusten lasku </a:t>
            </a:r>
            <a:r>
              <a:rPr lang="fi-FI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(höyryvoima, polttomoottori, kontit, lentorahti)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I : 1820 - 1914 WWI: kaupan liberalisointi tukee 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II: 2014 - 1945: protektionistinen politiikka rajoittaa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III: 1945 -1990: kaupan ja pääomaliikkeiden vapauttaminen tukee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427" y="43571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Calibri" panose="020F0502020204030204" pitchFamily="34" charset="0"/>
              </a:rPr>
              <a:t>*</a:t>
            </a:r>
            <a:r>
              <a:rPr lang="fi-FI" sz="1200" dirty="0" err="1">
                <a:latin typeface="Calibri" panose="020F0502020204030204" pitchFamily="34" charset="0"/>
              </a:rPr>
              <a:t>Mukaellen</a:t>
            </a:r>
            <a:r>
              <a:rPr lang="fi-FI" sz="1200" dirty="0">
                <a:latin typeface="Calibri" panose="020F0502020204030204" pitchFamily="34" charset="0"/>
              </a:rPr>
              <a:t> </a:t>
            </a:r>
            <a:r>
              <a:rPr lang="en-GB" sz="1200" dirty="0">
                <a:latin typeface="Calibri" panose="020F0502020204030204" pitchFamily="34" charset="0"/>
              </a:rPr>
              <a:t>Richard </a:t>
            </a:r>
            <a:r>
              <a:rPr lang="en-GB" sz="1200" dirty="0" err="1">
                <a:latin typeface="Calibri" panose="020F0502020204030204" pitchFamily="34" charset="0"/>
              </a:rPr>
              <a:t>Baldwinia</a:t>
            </a:r>
            <a:r>
              <a:rPr lang="en-GB" sz="1200" dirty="0">
                <a:latin typeface="Calibri" panose="020F0502020204030204" pitchFamily="34" charset="0"/>
              </a:rPr>
              <a:t> (2016): “The Great Convergence: Information Technology and the New Globalisation”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2690544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11510"/>
            <a:ext cx="8065144" cy="558375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Globalisaation vaiheet</a:t>
            </a:r>
            <a:r>
              <a:rPr lang="fi-FI" sz="2400" dirty="0">
                <a:latin typeface="Calibri" panose="020F0502020204030204" pitchFamily="34" charset="0"/>
              </a:rPr>
              <a:t>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7574"/>
            <a:ext cx="8676456" cy="3831232"/>
          </a:xfrm>
        </p:spPr>
        <p:txBody>
          <a:bodyPr/>
          <a:lstStyle/>
          <a:p>
            <a:r>
              <a:rPr lang="fi-FI" sz="2400" dirty="0">
                <a:latin typeface="Calibri" panose="020F0502020204030204" pitchFamily="34" charset="0"/>
              </a:rPr>
              <a:t>Vanha globalisaatio: erikoistuminen suhteellisen edun mukaan </a:t>
            </a:r>
          </a:p>
          <a:p>
            <a:pPr marL="457200" lvl="1" indent="0">
              <a:buNone/>
            </a:pPr>
            <a:r>
              <a:rPr lang="fi-FI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Tavaroiden kuljetuskustannusten lasku </a:t>
            </a:r>
            <a:r>
              <a:rPr lang="fi-FI" sz="16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(höyryvoima, polttomoottori, kontit, lentorahti)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I : 1820 - 1914 WWI: kaupan liberalisointi tukee 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II: 2014 - 1945: protektionistinen politiikka rajoittaa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III: 1945 -1990: kaupan ja pääomaliikkeiden vapauttaminen tukee</a:t>
            </a:r>
          </a:p>
          <a:p>
            <a:r>
              <a:rPr lang="fi-FI" sz="2400" dirty="0">
                <a:latin typeface="Calibri" panose="020F0502020204030204" pitchFamily="34" charset="0"/>
              </a:rPr>
              <a:t>Uusi globalisaatio: edellisen päälle globaalit arvoketjut </a:t>
            </a:r>
          </a:p>
          <a:p>
            <a:pPr marL="457200" lvl="1" indent="0">
              <a:buNone/>
            </a:pPr>
            <a:r>
              <a:rPr lang="fi-FI" sz="20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ICT-vallankumous laskee tiedonsiirron kustannuksia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I: 1990-2008: Markkinatalouden globaali laajeneminen tukee</a:t>
            </a:r>
          </a:p>
          <a:p>
            <a:pPr lvl="1"/>
            <a:r>
              <a:rPr lang="fi-FI" sz="2000" dirty="0">
                <a:latin typeface="Calibri" panose="020F0502020204030204" pitchFamily="34" charset="0"/>
              </a:rPr>
              <a:t>II: 2008 - ?: Useat seikat jarruttavat =&gt; globalisaation suvantovaihe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427" y="43571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latin typeface="Calibri" panose="020F0502020204030204" pitchFamily="34" charset="0"/>
              </a:rPr>
              <a:t>*</a:t>
            </a:r>
            <a:r>
              <a:rPr lang="fi-FI" sz="1200" dirty="0" err="1">
                <a:latin typeface="Calibri" panose="020F0502020204030204" pitchFamily="34" charset="0"/>
              </a:rPr>
              <a:t>Mukaellen</a:t>
            </a:r>
            <a:r>
              <a:rPr lang="fi-FI" sz="1200" dirty="0">
                <a:latin typeface="Calibri" panose="020F0502020204030204" pitchFamily="34" charset="0"/>
              </a:rPr>
              <a:t> </a:t>
            </a:r>
            <a:r>
              <a:rPr lang="en-GB" sz="1200" dirty="0">
                <a:latin typeface="Calibri" panose="020F0502020204030204" pitchFamily="34" charset="0"/>
              </a:rPr>
              <a:t>Richard </a:t>
            </a:r>
            <a:r>
              <a:rPr lang="en-GB" sz="1200" dirty="0" err="1">
                <a:latin typeface="Calibri" panose="020F0502020204030204" pitchFamily="34" charset="0"/>
              </a:rPr>
              <a:t>Baldwinia</a:t>
            </a:r>
            <a:r>
              <a:rPr lang="en-GB" sz="1200" dirty="0">
                <a:latin typeface="Calibri" panose="020F0502020204030204" pitchFamily="34" charset="0"/>
              </a:rPr>
              <a:t> (2016): “The Great Convergence: Information Technology and the New Globalisation”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3696470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302" y="357191"/>
            <a:ext cx="8065139" cy="558379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Missä mennään, miksi, minne, mitä sitten?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52" y="1059587"/>
            <a:ext cx="8496945" cy="3564395"/>
          </a:xfrm>
        </p:spPr>
        <p:txBody>
          <a:bodyPr/>
          <a:lstStyle/>
          <a:p>
            <a:r>
              <a:rPr lang="fi-FI" sz="2000" dirty="0">
                <a:latin typeface="Calibri" panose="020F0502020204030204" pitchFamily="34" charset="0"/>
              </a:rPr>
              <a:t>Globalisaatiossa suvantovaihe</a:t>
            </a:r>
          </a:p>
          <a:p>
            <a:endParaRPr lang="fi-FI" sz="2000" dirty="0">
              <a:latin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</a:rPr>
              <a:t>Suvannon selitykset</a:t>
            </a:r>
          </a:p>
          <a:p>
            <a:endParaRPr lang="fi-FI" sz="2000" dirty="0">
              <a:latin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</a:rPr>
              <a:t>Spekulaatio tulevasta</a:t>
            </a:r>
          </a:p>
          <a:p>
            <a:endParaRPr lang="fi-FI" sz="2000" dirty="0">
              <a:latin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</a:rPr>
              <a:t>Vaikutukset, yleensä ja erityisesti Suomessa</a:t>
            </a:r>
          </a:p>
          <a:p>
            <a:endParaRPr lang="fi-FI" sz="2000" dirty="0">
              <a:latin typeface="Calibri" panose="020F0502020204030204" pitchFamily="34" charset="0"/>
            </a:endParaRPr>
          </a:p>
          <a:p>
            <a:r>
              <a:rPr lang="fi-FI" sz="2000" dirty="0">
                <a:latin typeface="Calibri" panose="020F0502020204030204" pitchFamily="34" charset="0"/>
              </a:rPr>
              <a:t>Miten syytä suhtautua?</a:t>
            </a:r>
          </a:p>
          <a:p>
            <a:pPr marL="0" indent="0">
              <a:buNone/>
            </a:pPr>
            <a:endParaRPr lang="fi-FI" sz="2400" dirty="0">
              <a:latin typeface="Calibri" panose="020F0502020204030204" pitchFamily="34" charset="0"/>
            </a:endParaRPr>
          </a:p>
          <a:p>
            <a:endParaRPr lang="fi-FI" sz="2400" dirty="0">
              <a:latin typeface="Calibri" panose="020F0502020204030204" pitchFamily="34" charset="0"/>
            </a:endParaRPr>
          </a:p>
          <a:p>
            <a:pPr lvl="1"/>
            <a:endParaRPr lang="fi-FI" sz="2000" dirty="0">
              <a:latin typeface="Calibri" panose="020F0502020204030204" pitchFamily="34" charset="0"/>
            </a:endParaRPr>
          </a:p>
          <a:p>
            <a:endParaRPr lang="fi-FI" sz="2400" dirty="0">
              <a:latin typeface="Calibri" panose="020F0502020204030204" pitchFamily="34" charset="0"/>
            </a:endParaRPr>
          </a:p>
          <a:p>
            <a:endParaRPr lang="fi-FI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06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i-FI" sz="28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i-FI" sz="3600" b="1" dirty="0">
                <a:latin typeface="Calibri" panose="020F0502020204030204" pitchFamily="34" charset="0"/>
              </a:rPr>
              <a:t>Missä mennään?</a:t>
            </a:r>
          </a:p>
        </p:txBody>
      </p:sp>
    </p:spTree>
    <p:extLst>
      <p:ext uri="{BB962C8B-B14F-4D97-AF65-F5344CB8AC3E}">
        <p14:creationId xmlns:p14="http://schemas.microsoft.com/office/powerpoint/2010/main" val="782052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Maailmankaupan arvo vakiintunut suhteessa BKT:hen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67595"/>
            <a:ext cx="4040188" cy="479822"/>
          </a:xfrm>
        </p:spPr>
        <p:txBody>
          <a:bodyPr/>
          <a:lstStyle/>
          <a:p>
            <a:r>
              <a:rPr lang="fi-FI" sz="1600" dirty="0"/>
              <a:t>Maailman vienti, % maailman </a:t>
            </a:r>
            <a:r>
              <a:rPr lang="fi-FI" sz="1600" dirty="0" err="1"/>
              <a:t>BKT:sta</a:t>
            </a:r>
            <a:r>
              <a:rPr lang="fi-FI" sz="1600" dirty="0"/>
              <a:t> 1960-2016</a:t>
            </a:r>
            <a:endParaRPr lang="fi-FI" sz="1600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319458" cy="479822"/>
          </a:xfrm>
        </p:spPr>
        <p:txBody>
          <a:bodyPr/>
          <a:lstStyle/>
          <a:p>
            <a:r>
              <a:rPr lang="fi-FI" sz="1600" dirty="0">
                <a:solidFill>
                  <a:srgbClr val="000000"/>
                </a:solidFill>
              </a:rPr>
              <a:t>Maailman vienti, % maailman </a:t>
            </a:r>
            <a:r>
              <a:rPr lang="fi-FI" sz="1600" dirty="0" err="1">
                <a:solidFill>
                  <a:srgbClr val="000000"/>
                </a:solidFill>
              </a:rPr>
              <a:t>BKT:sta</a:t>
            </a:r>
            <a:r>
              <a:rPr lang="fi-FI" sz="1600" dirty="0">
                <a:solidFill>
                  <a:srgbClr val="000000"/>
                </a:solidFill>
              </a:rPr>
              <a:t> 1830 -  eri lähteiden mukaan</a:t>
            </a:r>
            <a:endParaRPr lang="fi-FI" sz="1600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86C669FD-E686-4818-83C1-C257881484A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2258074"/>
              </p:ext>
            </p:extLst>
          </p:nvPr>
        </p:nvGraphicFramePr>
        <p:xfrm>
          <a:off x="251520" y="1707655"/>
          <a:ext cx="4392488" cy="272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2085698"/>
            <a:ext cx="4320480" cy="24573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4526999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Lähde: UNCTAD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2040" y="454300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Lähde</a:t>
            </a:r>
            <a:r>
              <a:rPr lang="en-US" sz="1200" dirty="0"/>
              <a:t>: Federico and Tena-</a:t>
            </a:r>
            <a:r>
              <a:rPr lang="en-US" sz="1200" dirty="0" err="1"/>
              <a:t>Junguito</a:t>
            </a:r>
            <a:r>
              <a:rPr lang="en-US" sz="1200" dirty="0"/>
              <a:t>, </a:t>
            </a:r>
            <a:r>
              <a:rPr lang="en-US" sz="1200" dirty="0" err="1"/>
              <a:t>VoxEU</a:t>
            </a:r>
            <a:r>
              <a:rPr lang="en-US" sz="1200" dirty="0"/>
              <a:t> 18/4/2016 </a:t>
            </a: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10490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AF656-F498-4B51-B058-524C2FC53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67494"/>
            <a:ext cx="8353162" cy="857250"/>
          </a:xfrm>
        </p:spPr>
        <p:txBody>
          <a:bodyPr/>
          <a:lstStyle/>
          <a:p>
            <a:r>
              <a:rPr lang="fi-FI" sz="2800" dirty="0">
                <a:latin typeface="Calibri" panose="020F0502020204030204" pitchFamily="34" charset="0"/>
              </a:rPr>
              <a:t>Rahoitusvirrat rauhoittuneet, mutta suorat sijoitukset jatkavat kasvua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57937C3-3544-4913-8F4B-39D2138674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809" y="1347614"/>
            <a:ext cx="568863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071F7A-F1A6-4356-8859-5B336F103B15}"/>
              </a:ext>
            </a:extLst>
          </p:cNvPr>
          <p:cNvSpPr txBox="1"/>
          <p:nvPr/>
        </p:nvSpPr>
        <p:spPr>
          <a:xfrm>
            <a:off x="575556" y="4515966"/>
            <a:ext cx="7920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latin typeface="Calibri" panose="020F0502020204030204" pitchFamily="34" charset="0"/>
              </a:rPr>
              <a:t>Source: Lund and Härle (2017), Global finance reset. Finance and Development December 2017</a:t>
            </a:r>
            <a:endParaRPr lang="fi-FI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585961"/>
      </p:ext>
    </p:extLst>
  </p:cSld>
  <p:clrMapOvr>
    <a:masterClrMapping/>
  </p:clrMapOvr>
</p:sld>
</file>

<file path=ppt/theme/theme1.xml><?xml version="1.0" encoding="utf-8"?>
<a:theme xmlns:a="http://schemas.openxmlformats.org/drawingml/2006/main" name="ETLA">
  <a:themeElements>
    <a:clrScheme name="ETLA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ET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T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L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TL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24141</TotalTime>
  <Words>850</Words>
  <Application>Microsoft Office PowerPoint</Application>
  <PresentationFormat>Näytössä katseltava esitys (16:9)</PresentationFormat>
  <Paragraphs>199</Paragraphs>
  <Slides>28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28</vt:i4>
      </vt:variant>
    </vt:vector>
  </HeadingPairs>
  <TitlesOfParts>
    <vt:vector size="38" baseType="lpstr">
      <vt:lpstr>Arial</vt:lpstr>
      <vt:lpstr>Avenir Book</vt:lpstr>
      <vt:lpstr>Avenir Roman</vt:lpstr>
      <vt:lpstr>Calibri</vt:lpstr>
      <vt:lpstr>ETLA</vt:lpstr>
      <vt:lpstr>2_Office Theme</vt:lpstr>
      <vt:lpstr>4_Office Theme</vt:lpstr>
      <vt:lpstr>5_Office Theme</vt:lpstr>
      <vt:lpstr>3_Office Theme</vt:lpstr>
      <vt:lpstr>6_Office Theme</vt:lpstr>
      <vt:lpstr>Globalisaatio jatkuu, mutta…</vt:lpstr>
      <vt:lpstr>Globalisaatio – mitä?</vt:lpstr>
      <vt:lpstr>Kaksi ajuria</vt:lpstr>
      <vt:lpstr>Globalisaation vaiheet*</vt:lpstr>
      <vt:lpstr>Globalisaation vaiheet*</vt:lpstr>
      <vt:lpstr>Missä mennään, miksi, minne, mitä sitten?</vt:lpstr>
      <vt:lpstr>PowerPoint-esitys</vt:lpstr>
      <vt:lpstr>Maailmankaupan arvo vakiintunut suhteessa BKT:hen </vt:lpstr>
      <vt:lpstr>Rahoitusvirrat rauhoittuneet, mutta suorat sijoitukset jatkavat kasvua</vt:lpstr>
      <vt:lpstr>Siirtolaisuus kasvanut, potentiaali iso</vt:lpstr>
      <vt:lpstr>PowerPoint-esitys</vt:lpstr>
      <vt:lpstr>Suvannon selityksiä</vt:lpstr>
      <vt:lpstr>Kuljetuskustannusten lasku pysähtynyt </vt:lpstr>
      <vt:lpstr>PowerPoint-esitys</vt:lpstr>
      <vt:lpstr>PowerPoint-esitys</vt:lpstr>
      <vt:lpstr>PowerPoint-esitys</vt:lpstr>
      <vt:lpstr>Suvannon selityksiä: osa pysyviä, osa tilapäisempiä</vt:lpstr>
      <vt:lpstr>PowerPoint-esitys</vt:lpstr>
      <vt:lpstr>Spekulaatio tulevasta</vt:lpstr>
      <vt:lpstr>PowerPoint-esitys</vt:lpstr>
      <vt:lpstr>Globalisaation seurauksia</vt:lpstr>
      <vt:lpstr>Globaali köyhyys vähentynyt paljon, rikkaiden maiden pienituloiset hyötyneet vähän 1990 jälkeen</vt:lpstr>
      <vt:lpstr>Maiden välillä suuria eroja</vt:lpstr>
      <vt:lpstr>PowerPoint-esitys</vt:lpstr>
      <vt:lpstr>PowerPoint-esitys</vt:lpstr>
      <vt:lpstr>PowerPoint-esitys</vt:lpstr>
      <vt:lpstr>Sopeutuminen ainoa järkevä vaihtoehto</vt:lpstr>
      <vt:lpstr>PowerPoint-esitys</vt:lpstr>
    </vt:vector>
  </TitlesOfParts>
  <Company>ETLA/EVA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Vesa Vihriälä</dc:creator>
  <cp:lastModifiedBy>Aho Tarja A2</cp:lastModifiedBy>
  <cp:revision>396</cp:revision>
  <cp:lastPrinted>2018-01-31T12:18:07Z</cp:lastPrinted>
  <dcterms:created xsi:type="dcterms:W3CDTF">2016-03-24T09:22:05Z</dcterms:created>
  <dcterms:modified xsi:type="dcterms:W3CDTF">2018-02-05T12:10:53Z</dcterms:modified>
</cp:coreProperties>
</file>