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57" r:id="rId7"/>
    <p:sldId id="263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37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18692" y="2067696"/>
            <a:ext cx="9144000" cy="1096277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18692" y="3264287"/>
            <a:ext cx="9144000" cy="2617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31" y="330856"/>
            <a:ext cx="2658346" cy="11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9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65342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519963"/>
            <a:ext cx="10515600" cy="40208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02" y="5646267"/>
            <a:ext cx="1671484" cy="10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50D37-B94D-4837-B48A-9E770C93463B}" type="datetimeFigureOut">
              <a:rPr lang="fi-FI" smtClean="0"/>
              <a:t>5.2.2018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FD75-A87E-411D-B623-3D74AE8F1F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56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18692" y="2541522"/>
            <a:ext cx="9144000" cy="1096277"/>
          </a:xfrm>
        </p:spPr>
        <p:txBody>
          <a:bodyPr>
            <a:normAutofit fontScale="90000"/>
          </a:bodyPr>
          <a:lstStyle/>
          <a:p>
            <a:r>
              <a:rPr lang="fi-FI" dirty="0"/>
              <a:t>Suurvaltapolitiikka globalisaation haasteena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18692" y="4164675"/>
            <a:ext cx="9144000" cy="1717141"/>
          </a:xfrm>
        </p:spPr>
        <p:txBody>
          <a:bodyPr/>
          <a:lstStyle/>
          <a:p>
            <a:r>
              <a:rPr lang="fi-FI" dirty="0"/>
              <a:t>Teija Tiilikainen</a:t>
            </a:r>
          </a:p>
          <a:p>
            <a:r>
              <a:rPr lang="fi-FI" dirty="0"/>
              <a:t>Ulkopoliittinen instituutti</a:t>
            </a:r>
          </a:p>
          <a:p>
            <a:r>
              <a:rPr lang="fi-FI" dirty="0"/>
              <a:t>2.2.2018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577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56852" y="327923"/>
            <a:ext cx="9996948" cy="1325563"/>
          </a:xfrm>
        </p:spPr>
        <p:txBody>
          <a:bodyPr/>
          <a:lstStyle/>
          <a:p>
            <a:r>
              <a:rPr lang="fi-FI" dirty="0"/>
              <a:t>Globalisaation peruspilarit haastettuina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56852" y="1880866"/>
            <a:ext cx="9996947" cy="3841508"/>
          </a:xfrm>
        </p:spPr>
        <p:txBody>
          <a:bodyPr>
            <a:normAutofit/>
          </a:bodyPr>
          <a:lstStyle/>
          <a:p>
            <a:r>
              <a:rPr lang="fi-FI" b="1" dirty="0"/>
              <a:t>Globalisaation arvot paineen alla – kuinka syvä muutos kansainvälisessä järjestelmässä  on odotettavissa? </a:t>
            </a:r>
          </a:p>
          <a:p>
            <a:endParaRPr lang="fi-FI" b="1" dirty="0"/>
          </a:p>
          <a:p>
            <a:r>
              <a:rPr lang="fi-FI" b="1" dirty="0"/>
              <a:t>Kuinka todellinen on läntisen arvoyhteyden rapautuminen?</a:t>
            </a:r>
            <a:endParaRPr lang="fi-FI" dirty="0"/>
          </a:p>
          <a:p>
            <a:endParaRPr lang="fi-FI" dirty="0"/>
          </a:p>
          <a:p>
            <a:endParaRPr lang="fi-FI" b="1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247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56852" y="327923"/>
            <a:ext cx="9996948" cy="1325563"/>
          </a:xfrm>
        </p:spPr>
        <p:txBody>
          <a:bodyPr/>
          <a:lstStyle/>
          <a:p>
            <a:r>
              <a:rPr lang="fi-FI" dirty="0"/>
              <a:t>Muuttuva maailmanjärjestys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56852" y="1880866"/>
            <a:ext cx="9996947" cy="3841508"/>
          </a:xfrm>
        </p:spPr>
        <p:txBody>
          <a:bodyPr>
            <a:normAutofit fontScale="92500"/>
          </a:bodyPr>
          <a:lstStyle/>
          <a:p>
            <a:r>
              <a:rPr lang="fi-FI" b="1" dirty="0"/>
              <a:t>Globalisaatio ’läntisen maailman’ poliittisena projektina</a:t>
            </a:r>
            <a:r>
              <a:rPr lang="fi-FI" dirty="0"/>
              <a:t> (valtiorajojen madaltaminen kaupalta, ihmisten liikkuvuudelta ja arvoilta)</a:t>
            </a:r>
            <a:r>
              <a:rPr lang="fi-FI" b="1" dirty="0"/>
              <a:t> </a:t>
            </a:r>
            <a:endParaRPr lang="fi-FI" dirty="0"/>
          </a:p>
          <a:p>
            <a:endParaRPr lang="fi-FI" dirty="0"/>
          </a:p>
          <a:p>
            <a:r>
              <a:rPr lang="fi-FI" b="1" dirty="0"/>
              <a:t>Läntisen maailmanjärjestyksen (normit ja instituutiot) kyseenalaistuminen</a:t>
            </a:r>
            <a:r>
              <a:rPr lang="fi-FI" dirty="0"/>
              <a:t> nousevien suurvaltojen myötä</a:t>
            </a:r>
            <a:endParaRPr lang="fi-FI" b="1" dirty="0"/>
          </a:p>
          <a:p>
            <a:endParaRPr lang="fi-FI" dirty="0"/>
          </a:p>
          <a:p>
            <a:r>
              <a:rPr lang="fi-FI" b="1" dirty="0"/>
              <a:t>Globaali kiista arvoista polarisoi myös ’läntisen maailman’;</a:t>
            </a:r>
            <a:r>
              <a:rPr lang="fi-FI" dirty="0"/>
              <a:t> globalisaatiokritiikki kasvaa; nationalismi ja protektionismi vahvistuvat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923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56852" y="327923"/>
            <a:ext cx="9996948" cy="1325563"/>
          </a:xfrm>
        </p:spPr>
        <p:txBody>
          <a:bodyPr/>
          <a:lstStyle/>
          <a:p>
            <a:r>
              <a:rPr lang="fi-FI" dirty="0"/>
              <a:t>Geopolitiikan paluu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56852" y="1880866"/>
            <a:ext cx="9996947" cy="3841508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Maailmanpolitiikan hahmottaminen</a:t>
            </a:r>
            <a:r>
              <a:rPr lang="fi-FI" dirty="0"/>
              <a:t> alueellisten valtioiden sekä niiden geopoliittisten/ekonomisten intressien kautta; suurvaltaidentiteettien ja nationalistisen diskurssin nousu</a:t>
            </a:r>
          </a:p>
          <a:p>
            <a:endParaRPr lang="fi-FI" dirty="0"/>
          </a:p>
          <a:p>
            <a:r>
              <a:rPr lang="fi-FI" b="1" dirty="0"/>
              <a:t>Ulkopolitiikan merkitys sisäisen yhtenäisyyden välineenä</a:t>
            </a:r>
            <a:r>
              <a:rPr lang="fi-FI" dirty="0"/>
              <a:t> korostuu autoritäärisissä valtioissa (Venäjä ja Kiina) </a:t>
            </a:r>
            <a:endParaRPr lang="fi-FI" b="1" dirty="0"/>
          </a:p>
          <a:p>
            <a:endParaRPr lang="fi-FI" dirty="0"/>
          </a:p>
          <a:p>
            <a:r>
              <a:rPr lang="fi-FI" b="1" dirty="0"/>
              <a:t>Demokratiakehityksen kyseenalaistuminen</a:t>
            </a:r>
            <a:r>
              <a:rPr lang="fi-FI" dirty="0"/>
              <a:t> merkittävänä pidäkkeenä läntisen maailmanjärjestyksen roolille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709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9092"/>
            <a:ext cx="10515600" cy="1325563"/>
          </a:xfrm>
        </p:spPr>
        <p:txBody>
          <a:bodyPr/>
          <a:lstStyle/>
          <a:p>
            <a:r>
              <a:rPr lang="fi-FI" dirty="0"/>
              <a:t>Globaalin vastakkainasettelun muodot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2763"/>
            <a:ext cx="10515600" cy="4020880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Kukaan ei halua Yhdysvalloiksi Yhdysvaltojen tilalle; Kiina on riippuvainen </a:t>
            </a:r>
            <a:r>
              <a:rPr lang="fi-FI" dirty="0"/>
              <a:t>globaalista markkinataloudesta ja siltä puuttuu liittolaisten verkosto</a:t>
            </a:r>
            <a:endParaRPr lang="fi-FI" b="1" dirty="0"/>
          </a:p>
          <a:p>
            <a:endParaRPr lang="fi-FI" b="1" dirty="0"/>
          </a:p>
          <a:p>
            <a:r>
              <a:rPr lang="fi-FI" b="1" dirty="0"/>
              <a:t>Lännelle ei löydy riittävän yhtenäistä vastavoimaa</a:t>
            </a:r>
            <a:r>
              <a:rPr lang="fi-FI" dirty="0"/>
              <a:t>; mitä </a:t>
            </a:r>
            <a:r>
              <a:rPr lang="fi-FI" b="1" dirty="0"/>
              <a:t>moninapainen</a:t>
            </a:r>
            <a:r>
              <a:rPr lang="fi-FI" dirty="0"/>
              <a:t> maailma merkitsee läntisille normeille ja instituutioille? </a:t>
            </a:r>
          </a:p>
          <a:p>
            <a:endParaRPr lang="fi-FI" dirty="0"/>
          </a:p>
          <a:p>
            <a:r>
              <a:rPr lang="fi-FI" b="1" dirty="0"/>
              <a:t>Alueellisten suurvaltojen ympärille </a:t>
            </a:r>
            <a:r>
              <a:rPr lang="fi-FI" dirty="0"/>
              <a:t>muodostuvat kaupalliset ja turvallisuuspoliittiset järjestelmät?</a:t>
            </a:r>
          </a:p>
          <a:p>
            <a:pPr marL="0" indent="0">
              <a:buNone/>
            </a:pPr>
            <a:endParaRPr lang="fi-FI" dirty="0"/>
          </a:p>
          <a:p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663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892"/>
            <a:ext cx="10515600" cy="1325563"/>
          </a:xfrm>
        </p:spPr>
        <p:txBody>
          <a:bodyPr/>
          <a:lstStyle/>
          <a:p>
            <a:r>
              <a:rPr lang="fi-FI" dirty="0"/>
              <a:t>Globalisaation hyödyt ennallaan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9413"/>
            <a:ext cx="10515600" cy="4020880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Globaalitasolla sovitut vapaakaupan pelisäännöt </a:t>
            </a:r>
            <a:r>
              <a:rPr lang="fi-FI" dirty="0"/>
              <a:t>mahdollistavat myös inhimillisten arvojen ja kestävän kehityksen päämäärien huomioimisen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b="1" dirty="0"/>
              <a:t>Globaalit instituutiot</a:t>
            </a:r>
            <a:r>
              <a:rPr lang="fi-FI" dirty="0"/>
              <a:t> mahdollistavat globaalien keskinäisriippuvuuksien hallinnan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b="1" dirty="0"/>
              <a:t>Kauppa ja talouksien keskinäisriippuvuudet </a:t>
            </a:r>
            <a:r>
              <a:rPr lang="fi-FI" dirty="0"/>
              <a:t>ehkäisevät poliittisia vastakkainasetteluja (Immanuel Kant)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709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0492"/>
            <a:ext cx="10515600" cy="1325563"/>
          </a:xfrm>
        </p:spPr>
        <p:txBody>
          <a:bodyPr/>
          <a:lstStyle/>
          <a:p>
            <a:r>
              <a:rPr lang="fi-FI" dirty="0"/>
              <a:t>Lännen rapautuminen?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7963"/>
            <a:ext cx="10515600" cy="402088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Polarisaatio lännen sisällä: </a:t>
            </a:r>
            <a:r>
              <a:rPr lang="fi-FI" b="1" dirty="0"/>
              <a:t>sekä EU:n että Yhdysvaltojen </a:t>
            </a:r>
            <a:r>
              <a:rPr lang="fi-FI" dirty="0"/>
              <a:t>arvoyhteys heikkenee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Trumpin</a:t>
            </a:r>
            <a:r>
              <a:rPr lang="fi-FI" dirty="0"/>
              <a:t> ulkopolitiikka maan </a:t>
            </a:r>
            <a:r>
              <a:rPr lang="fi-FI" b="1" dirty="0"/>
              <a:t>historiallisten vaihteluvälien puitteissa, mutta arvojohtajuus horjuu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/>
              <a:t>EU:n oma </a:t>
            </a:r>
            <a:r>
              <a:rPr lang="fi-FI" b="1" dirty="0"/>
              <a:t>arvopohja koetteilla</a:t>
            </a:r>
            <a:r>
              <a:rPr lang="fi-FI" dirty="0"/>
              <a:t>; riippuvuus Yhdysvalloista korostuu geopolitiikan vahvistuessa – talouksien keskinäisriippuvuudet sitovat edelleen kumppanit yhteen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061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7667"/>
            <a:ext cx="10515600" cy="1325563"/>
          </a:xfrm>
        </p:spPr>
        <p:txBody>
          <a:bodyPr/>
          <a:lstStyle/>
          <a:p>
            <a:r>
              <a:rPr lang="fi-FI" dirty="0"/>
              <a:t>Johtopäätökset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38"/>
            <a:ext cx="10515600" cy="4020880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Globaalia säätelyjärjestelmää tarvitaan; sen poliittinen tarina on kuitenkin kuihtunut</a:t>
            </a:r>
            <a:endParaRPr lang="fi-FI" dirty="0"/>
          </a:p>
          <a:p>
            <a:r>
              <a:rPr lang="fi-FI" b="1" dirty="0"/>
              <a:t>Nationalistiset opit nostavat päätään – yhteistyö nationalistiseen diskurssiin nojaavien suurvaltojen (Venäjä, Kiina, Turkki) välillä on hyvin vaikeaa</a:t>
            </a:r>
            <a:endParaRPr lang="fi-FI" dirty="0"/>
          </a:p>
          <a:p>
            <a:r>
              <a:rPr lang="fi-FI" dirty="0"/>
              <a:t>Lännen hajaannus tarjoaa </a:t>
            </a:r>
            <a:r>
              <a:rPr lang="fi-FI" b="1" dirty="0"/>
              <a:t>toimintatilaa</a:t>
            </a:r>
            <a:r>
              <a:rPr lang="fi-FI" dirty="0"/>
              <a:t> kilpaileville valloille ja poliittisille kulttuureille myös lännen sisällä</a:t>
            </a:r>
          </a:p>
          <a:p>
            <a:r>
              <a:rPr lang="fi-FI" b="1" dirty="0"/>
              <a:t>Varoittava loppuhuomio</a:t>
            </a:r>
            <a:r>
              <a:rPr lang="fi-FI" dirty="0"/>
              <a:t>: kaikki aiemmat suuret muutokset globaalijärjestyksessä ovat saaneet alkunsa sodasta tai muusta merkittävästä poliittisesta mullistuksesta (NL romahdus)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957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IA PowerPoint template2017newlogo [Read-Only]" id="{50D74D79-922E-4A5B-96E9-34435588BC5F}" vid="{D6047B19-680F-4B33-A0B9-319B7ACAE63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D2E325F1ECE34786F10C76CB2784E0" ma:contentTypeVersion="0" ma:contentTypeDescription="Create a new document." ma:contentTypeScope="" ma:versionID="34f0b4b21a995f8681c4f0e00bd33c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606E06-610F-4BEC-B456-63FF2E8AB6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445E0F-F09C-4BDA-B94F-000F32DCE457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3875FF-59D5-4D20-A0BF-7AAB35D2C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FIIA PowerPoint template2017newlogo</Template>
  <TotalTime>279</TotalTime>
  <Words>295</Words>
  <Application>Microsoft Office PowerPoint</Application>
  <PresentationFormat>Laajakuva</PresentationFormat>
  <Paragraphs>46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Suurvaltapolitiikka globalisaation haasteena</vt:lpstr>
      <vt:lpstr>Globalisaation peruspilarit haastettuina</vt:lpstr>
      <vt:lpstr>Muuttuva maailmanjärjestys</vt:lpstr>
      <vt:lpstr>Geopolitiikan paluu</vt:lpstr>
      <vt:lpstr>Globaalin vastakkainasettelun muodot</vt:lpstr>
      <vt:lpstr>Globalisaation hyödyt ennallaan</vt:lpstr>
      <vt:lpstr>Lännen rapautuminen?</vt:lpstr>
      <vt:lpstr>Johtopäätökset</vt:lpstr>
    </vt:vector>
  </TitlesOfParts>
  <Company>Eduskunta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Järvinen Suvi</dc:creator>
  <cp:lastModifiedBy>Aho Tarja A2</cp:lastModifiedBy>
  <cp:revision>18</cp:revision>
  <dcterms:created xsi:type="dcterms:W3CDTF">2018-01-26T09:30:16Z</dcterms:created>
  <dcterms:modified xsi:type="dcterms:W3CDTF">2018-02-05T12:11:43Z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0x01010001D2E325F1ECE34786F10C76CB2784E0</vt:lpwstr>
  </property>
</Properties>
</file>